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60" r:id="rId5"/>
    <p:sldId id="262" r:id="rId6"/>
    <p:sldId id="261" r:id="rId7"/>
    <p:sldId id="263" r:id="rId8"/>
    <p:sldId id="264" r:id="rId9"/>
    <p:sldId id="265" r:id="rId10"/>
    <p:sldId id="266" r:id="rId11"/>
    <p:sldId id="267" r:id="rId12"/>
    <p:sldId id="268" r:id="rId13"/>
    <p:sldId id="269" r:id="rId14"/>
    <p:sldId id="271"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F:\Trainity\Bank%20Loan%20Case%20Study\application_data_work.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F:\Trainity\Bank%20Loan%20Case%20Study\application_data_work.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F:\Trainity\Bank%20Loan%20Case%20Study\application_data_work.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F:\Trainity\Bank%20Loan%20Case%20Study\application_data_work.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F:\Trainity\Bank%20Loan%20Case%20Study\application_data_work.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IN"/>
              <a:t>Target Distribution</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5">
                  <a:tint val="77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2BF8-4A3C-9D7E-D75566B77512}"/>
              </c:ext>
            </c:extLst>
          </c:dPt>
          <c:dPt>
            <c:idx val="1"/>
            <c:bubble3D val="0"/>
            <c:spPr>
              <a:solidFill>
                <a:schemeClr val="accent5">
                  <a:shade val="76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2BF8-4A3C-9D7E-D75566B77512}"/>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bestFit"/>
            <c:showLegendKey val="0"/>
            <c:showVal val="1"/>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numRef>
              <c:f>'data imbalance'!$A$2:$A$3</c:f>
              <c:numCache>
                <c:formatCode>General</c:formatCode>
                <c:ptCount val="2"/>
                <c:pt idx="0">
                  <c:v>1</c:v>
                </c:pt>
                <c:pt idx="1">
                  <c:v>0</c:v>
                </c:pt>
              </c:numCache>
            </c:numRef>
          </c:cat>
          <c:val>
            <c:numRef>
              <c:f>'data imbalance'!$B$2:$B$3</c:f>
              <c:numCache>
                <c:formatCode>General</c:formatCode>
                <c:ptCount val="2"/>
                <c:pt idx="0">
                  <c:v>3510</c:v>
                </c:pt>
                <c:pt idx="1">
                  <c:v>37262</c:v>
                </c:pt>
              </c:numCache>
            </c:numRef>
          </c:val>
          <c:extLst>
            <c:ext xmlns:c16="http://schemas.microsoft.com/office/drawing/2014/chart" uri="{C3380CC4-5D6E-409C-BE32-E72D297353CC}">
              <c16:uniqueId val="{00000004-2BF8-4A3C-9D7E-D75566B77512}"/>
            </c:ext>
          </c:extLst>
        </c:ser>
        <c:dLbls>
          <c:dLblPos val="bestFit"/>
          <c:showLegendKey val="0"/>
          <c:showVal val="1"/>
          <c:showCatName val="0"/>
          <c:showSerName val="0"/>
          <c:showPercent val="0"/>
          <c:showBubbleSize val="0"/>
          <c:showLeaderLines val="1"/>
        </c:dLbls>
        <c:firstSliceAng val="18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rtl="0">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[application_data_work.xlsx]imbalance using pivot!PivotTable2</c:name>
    <c:fmtId val="7"/>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Education Distribution</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5"/>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'imbalance using pivot'!$B$21</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'imbalance using pivot'!$A$22:$A$27</c:f>
              <c:strCache>
                <c:ptCount val="5"/>
                <c:pt idx="0">
                  <c:v>Academic degree</c:v>
                </c:pt>
                <c:pt idx="1">
                  <c:v>Higher education</c:v>
                </c:pt>
                <c:pt idx="2">
                  <c:v>Incomplete higher</c:v>
                </c:pt>
                <c:pt idx="3">
                  <c:v>Lower secondary</c:v>
                </c:pt>
                <c:pt idx="4">
                  <c:v>Secondary / secondary special</c:v>
                </c:pt>
              </c:strCache>
            </c:strRef>
          </c:cat>
          <c:val>
            <c:numRef>
              <c:f>'imbalance using pivot'!$B$22:$B$27</c:f>
              <c:numCache>
                <c:formatCode>General</c:formatCode>
                <c:ptCount val="5"/>
                <c:pt idx="0">
                  <c:v>17</c:v>
                </c:pt>
                <c:pt idx="1">
                  <c:v>10703</c:v>
                </c:pt>
                <c:pt idx="2">
                  <c:v>1521</c:v>
                </c:pt>
                <c:pt idx="3">
                  <c:v>366</c:v>
                </c:pt>
                <c:pt idx="4">
                  <c:v>28165</c:v>
                </c:pt>
              </c:numCache>
            </c:numRef>
          </c:val>
          <c:extLst>
            <c:ext xmlns:c16="http://schemas.microsoft.com/office/drawing/2014/chart" uri="{C3380CC4-5D6E-409C-BE32-E72D297353CC}">
              <c16:uniqueId val="{00000000-B3CA-4D6F-A2BA-B3F429D04EF7}"/>
            </c:ext>
          </c:extLst>
        </c:ser>
        <c:dLbls>
          <c:dLblPos val="outEnd"/>
          <c:showLegendKey val="0"/>
          <c:showVal val="1"/>
          <c:showCatName val="0"/>
          <c:showSerName val="0"/>
          <c:showPercent val="0"/>
          <c:showBubbleSize val="0"/>
        </c:dLbls>
        <c:gapWidth val="65"/>
        <c:axId val="223057583"/>
        <c:axId val="815271759"/>
      </c:barChart>
      <c:catAx>
        <c:axId val="223057583"/>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815271759"/>
        <c:crosses val="autoZero"/>
        <c:auto val="1"/>
        <c:lblAlgn val="ctr"/>
        <c:lblOffset val="100"/>
        <c:noMultiLvlLbl val="0"/>
      </c:catAx>
      <c:valAx>
        <c:axId val="81527175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223057583"/>
        <c:crosses val="autoZero"/>
        <c:crossBetween val="between"/>
      </c:valAx>
      <c:dTable>
        <c:showHorzBorder val="1"/>
        <c:showVertBorder val="1"/>
        <c:showOutline val="1"/>
        <c:showKeys val="1"/>
        <c:spPr>
          <a:noFill/>
          <a:ln w="9525">
            <a:solidFill>
              <a:schemeClr val="dk1">
                <a:lumMod val="35000"/>
                <a:lumOff val="65000"/>
              </a:schemeClr>
            </a:solidFill>
          </a:ln>
          <a:effectLst/>
        </c:spPr>
        <c:txPr>
          <a:bodyPr rot="0" spcFirstLastPara="1" vertOverflow="ellipsis" vert="horz" wrap="square" anchor="ctr" anchorCtr="1"/>
          <a:lstStyle/>
          <a:p>
            <a:pPr rtl="0">
              <a:defRPr sz="900" b="0" i="0" u="none" strike="noStrike" kern="1200" baseline="0">
                <a:solidFill>
                  <a:schemeClr val="dk1">
                    <a:lumMod val="75000"/>
                    <a:lumOff val="25000"/>
                  </a:schemeClr>
                </a:solidFill>
                <a:latin typeface="+mn-lt"/>
                <a:ea typeface="+mn-ea"/>
                <a:cs typeface="+mn-cs"/>
              </a:defRPr>
            </a:pPr>
            <a:endParaRPr lang="en-US"/>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[application_data_work.xlsx]univariate analysis!PivotTable9</c:name>
    <c:fmtId val="4"/>
  </c:pivotSource>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US"/>
              <a:t>Age</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flat" cmpd="sng" algn="ctr">
            <a:noFill/>
            <a:miter lim="800000"/>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flat" cmpd="sng" algn="ctr">
            <a:noFill/>
            <a:miter lim="800000"/>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flat" cmpd="sng" algn="ctr">
            <a:noFill/>
            <a:miter lim="800000"/>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'univariate analysis'!$C$126</c:f>
              <c:strCache>
                <c:ptCount val="1"/>
                <c:pt idx="0">
                  <c:v>Total</c:v>
                </c:pt>
              </c:strCache>
            </c:strRef>
          </c:tx>
          <c:spPr>
            <a:noFill/>
            <a:ln w="9525" cap="flat" cmpd="sng" algn="ctr">
              <a:solidFill>
                <a:schemeClr val="accent1"/>
              </a:solidFill>
              <a:miter lim="800000"/>
            </a:ln>
            <a:effectLst>
              <a:glow rad="63500">
                <a:schemeClr val="accent1">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'univariate analysis'!$B$127:$B$132</c:f>
              <c:strCache>
                <c:ptCount val="5"/>
                <c:pt idx="0">
                  <c:v>20-30</c:v>
                </c:pt>
                <c:pt idx="1">
                  <c:v>30-40</c:v>
                </c:pt>
                <c:pt idx="2">
                  <c:v>40-50</c:v>
                </c:pt>
                <c:pt idx="3">
                  <c:v>50-60</c:v>
                </c:pt>
                <c:pt idx="4">
                  <c:v>60-70</c:v>
                </c:pt>
              </c:strCache>
            </c:strRef>
          </c:cat>
          <c:val>
            <c:numRef>
              <c:f>'univariate analysis'!$C$127:$C$132</c:f>
              <c:numCache>
                <c:formatCode>General</c:formatCode>
                <c:ptCount val="5"/>
                <c:pt idx="0">
                  <c:v>7188</c:v>
                </c:pt>
                <c:pt idx="1">
                  <c:v>13258</c:v>
                </c:pt>
                <c:pt idx="2">
                  <c:v>12105</c:v>
                </c:pt>
                <c:pt idx="3">
                  <c:v>7246</c:v>
                </c:pt>
                <c:pt idx="4">
                  <c:v>975</c:v>
                </c:pt>
              </c:numCache>
            </c:numRef>
          </c:val>
          <c:extLst>
            <c:ext xmlns:c16="http://schemas.microsoft.com/office/drawing/2014/chart" uri="{C3380CC4-5D6E-409C-BE32-E72D297353CC}">
              <c16:uniqueId val="{00000000-CD55-444C-A1D1-9D0446022813}"/>
            </c:ext>
          </c:extLst>
        </c:ser>
        <c:dLbls>
          <c:dLblPos val="outEnd"/>
          <c:showLegendKey val="0"/>
          <c:showVal val="1"/>
          <c:showCatName val="0"/>
          <c:showSerName val="0"/>
          <c:showPercent val="0"/>
          <c:showBubbleSize val="0"/>
        </c:dLbls>
        <c:gapWidth val="182"/>
        <c:overlap val="-50"/>
        <c:axId val="616314496"/>
        <c:axId val="691392944"/>
      </c:barChart>
      <c:catAx>
        <c:axId val="61631449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691392944"/>
        <c:crosses val="autoZero"/>
        <c:auto val="1"/>
        <c:lblAlgn val="ctr"/>
        <c:lblOffset val="100"/>
        <c:noMultiLvlLbl val="0"/>
      </c:catAx>
      <c:valAx>
        <c:axId val="69139294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6163144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[application_data_work.xlsx]bivariate!PivotTable8</c:name>
    <c:fmtId val="4"/>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a:t>Target by Car owner</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percentStacked"/>
        <c:varyColors val="0"/>
        <c:ser>
          <c:idx val="0"/>
          <c:order val="0"/>
          <c:tx>
            <c:strRef>
              <c:f>bivariate!$C$17:$C$18</c:f>
              <c:strCache>
                <c:ptCount val="1"/>
                <c:pt idx="0">
                  <c:v>0</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bivariate!$B$19:$B$20</c:f>
              <c:strCache>
                <c:ptCount val="2"/>
                <c:pt idx="0">
                  <c:v>N</c:v>
                </c:pt>
                <c:pt idx="1">
                  <c:v>Y</c:v>
                </c:pt>
              </c:strCache>
            </c:strRef>
          </c:cat>
          <c:val>
            <c:numRef>
              <c:f>bivariate!$C$19:$C$20</c:f>
              <c:numCache>
                <c:formatCode>General</c:formatCode>
                <c:ptCount val="2"/>
                <c:pt idx="0">
                  <c:v>23127</c:v>
                </c:pt>
                <c:pt idx="1">
                  <c:v>14135</c:v>
                </c:pt>
              </c:numCache>
            </c:numRef>
          </c:val>
          <c:extLst>
            <c:ext xmlns:c16="http://schemas.microsoft.com/office/drawing/2014/chart" uri="{C3380CC4-5D6E-409C-BE32-E72D297353CC}">
              <c16:uniqueId val="{00000000-4471-4D43-9ADE-5BA9C897E87B}"/>
            </c:ext>
          </c:extLst>
        </c:ser>
        <c:ser>
          <c:idx val="1"/>
          <c:order val="1"/>
          <c:tx>
            <c:strRef>
              <c:f>bivariate!$D$17:$D$18</c:f>
              <c:strCache>
                <c:ptCount val="1"/>
                <c:pt idx="0">
                  <c:v>1</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bivariate!$B$19:$B$20</c:f>
              <c:strCache>
                <c:ptCount val="2"/>
                <c:pt idx="0">
                  <c:v>N</c:v>
                </c:pt>
                <c:pt idx="1">
                  <c:v>Y</c:v>
                </c:pt>
              </c:strCache>
            </c:strRef>
          </c:cat>
          <c:val>
            <c:numRef>
              <c:f>bivariate!$D$19:$D$20</c:f>
              <c:numCache>
                <c:formatCode>General</c:formatCode>
                <c:ptCount val="2"/>
                <c:pt idx="0">
                  <c:v>2352</c:v>
                </c:pt>
                <c:pt idx="1">
                  <c:v>1158</c:v>
                </c:pt>
              </c:numCache>
            </c:numRef>
          </c:val>
          <c:extLst>
            <c:ext xmlns:c16="http://schemas.microsoft.com/office/drawing/2014/chart" uri="{C3380CC4-5D6E-409C-BE32-E72D297353CC}">
              <c16:uniqueId val="{00000001-4471-4D43-9ADE-5BA9C897E87B}"/>
            </c:ext>
          </c:extLst>
        </c:ser>
        <c:dLbls>
          <c:dLblPos val="ctr"/>
          <c:showLegendKey val="0"/>
          <c:showVal val="1"/>
          <c:showCatName val="0"/>
          <c:showSerName val="0"/>
          <c:showPercent val="0"/>
          <c:showBubbleSize val="0"/>
        </c:dLbls>
        <c:gapWidth val="150"/>
        <c:overlap val="100"/>
        <c:axId val="673915279"/>
        <c:axId val="1623127487"/>
      </c:barChart>
      <c:catAx>
        <c:axId val="673915279"/>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23127487"/>
        <c:crosses val="autoZero"/>
        <c:auto val="1"/>
        <c:lblAlgn val="ctr"/>
        <c:lblOffset val="100"/>
        <c:noMultiLvlLbl val="0"/>
      </c:catAx>
      <c:valAx>
        <c:axId val="1623127487"/>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391527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[application_data_work.xlsx]bivariate!PivotTable12</c:name>
    <c:fmtId val="4"/>
  </c:pivotSource>
  <c:chart>
    <c:title>
      <c:tx>
        <c:rich>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r>
              <a:rPr lang="en-IN"/>
              <a:t>Target by Credit amount</a:t>
            </a:r>
          </a:p>
        </c:rich>
      </c:tx>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percentStacked"/>
        <c:varyColors val="0"/>
        <c:ser>
          <c:idx val="0"/>
          <c:order val="0"/>
          <c:tx>
            <c:strRef>
              <c:f>bivariate!$C$81:$C$82</c:f>
              <c:strCache>
                <c:ptCount val="1"/>
                <c:pt idx="0">
                  <c:v>0</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bivariate!$B$83:$B$91</c:f>
              <c:strCache>
                <c:ptCount val="9"/>
                <c:pt idx="0">
                  <c:v>&lt;100000</c:v>
                </c:pt>
                <c:pt idx="1">
                  <c:v>100000-600000</c:v>
                </c:pt>
                <c:pt idx="2">
                  <c:v>600000-1100000</c:v>
                </c:pt>
                <c:pt idx="3">
                  <c:v>1100000-1600000</c:v>
                </c:pt>
                <c:pt idx="4">
                  <c:v>1600000-2100000</c:v>
                </c:pt>
                <c:pt idx="5">
                  <c:v>2100000-2600000</c:v>
                </c:pt>
                <c:pt idx="6">
                  <c:v>2600000-3100000</c:v>
                </c:pt>
                <c:pt idx="7">
                  <c:v>3600000-4100000</c:v>
                </c:pt>
                <c:pt idx="8">
                  <c:v>&gt;4100000</c:v>
                </c:pt>
              </c:strCache>
            </c:strRef>
          </c:cat>
          <c:val>
            <c:numRef>
              <c:f>bivariate!$C$83:$C$91</c:f>
              <c:numCache>
                <c:formatCode>General</c:formatCode>
                <c:ptCount val="9"/>
                <c:pt idx="0">
                  <c:v>648</c:v>
                </c:pt>
                <c:pt idx="1">
                  <c:v>20845</c:v>
                </c:pt>
                <c:pt idx="2">
                  <c:v>10930</c:v>
                </c:pt>
                <c:pt idx="3">
                  <c:v>3935</c:v>
                </c:pt>
                <c:pt idx="4">
                  <c:v>733</c:v>
                </c:pt>
                <c:pt idx="5">
                  <c:v>153</c:v>
                </c:pt>
                <c:pt idx="6">
                  <c:v>15</c:v>
                </c:pt>
                <c:pt idx="7">
                  <c:v>1</c:v>
                </c:pt>
                <c:pt idx="8">
                  <c:v>2</c:v>
                </c:pt>
              </c:numCache>
            </c:numRef>
          </c:val>
          <c:extLst>
            <c:ext xmlns:c16="http://schemas.microsoft.com/office/drawing/2014/chart" uri="{C3380CC4-5D6E-409C-BE32-E72D297353CC}">
              <c16:uniqueId val="{00000000-0976-45F7-9880-E21B9BEBF0C2}"/>
            </c:ext>
          </c:extLst>
        </c:ser>
        <c:ser>
          <c:idx val="1"/>
          <c:order val="1"/>
          <c:tx>
            <c:strRef>
              <c:f>bivariate!$D$81:$D$82</c:f>
              <c:strCache>
                <c:ptCount val="1"/>
                <c:pt idx="0">
                  <c:v>1</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bivariate!$B$83:$B$91</c:f>
              <c:strCache>
                <c:ptCount val="9"/>
                <c:pt idx="0">
                  <c:v>&lt;100000</c:v>
                </c:pt>
                <c:pt idx="1">
                  <c:v>100000-600000</c:v>
                </c:pt>
                <c:pt idx="2">
                  <c:v>600000-1100000</c:v>
                </c:pt>
                <c:pt idx="3">
                  <c:v>1100000-1600000</c:v>
                </c:pt>
                <c:pt idx="4">
                  <c:v>1600000-2100000</c:v>
                </c:pt>
                <c:pt idx="5">
                  <c:v>2100000-2600000</c:v>
                </c:pt>
                <c:pt idx="6">
                  <c:v>2600000-3100000</c:v>
                </c:pt>
                <c:pt idx="7">
                  <c:v>3600000-4100000</c:v>
                </c:pt>
                <c:pt idx="8">
                  <c:v>&gt;4100000</c:v>
                </c:pt>
              </c:strCache>
            </c:strRef>
          </c:cat>
          <c:val>
            <c:numRef>
              <c:f>bivariate!$D$83:$D$91</c:f>
              <c:numCache>
                <c:formatCode>General</c:formatCode>
                <c:ptCount val="9"/>
                <c:pt idx="0">
                  <c:v>47</c:v>
                </c:pt>
                <c:pt idx="1">
                  <c:v>2280</c:v>
                </c:pt>
                <c:pt idx="2">
                  <c:v>928</c:v>
                </c:pt>
                <c:pt idx="3">
                  <c:v>217</c:v>
                </c:pt>
                <c:pt idx="4">
                  <c:v>33</c:v>
                </c:pt>
                <c:pt idx="5">
                  <c:v>4</c:v>
                </c:pt>
                <c:pt idx="6">
                  <c:v>1</c:v>
                </c:pt>
              </c:numCache>
            </c:numRef>
          </c:val>
          <c:extLst>
            <c:ext xmlns:c16="http://schemas.microsoft.com/office/drawing/2014/chart" uri="{C3380CC4-5D6E-409C-BE32-E72D297353CC}">
              <c16:uniqueId val="{00000001-0976-45F7-9880-E21B9BEBF0C2}"/>
            </c:ext>
          </c:extLst>
        </c:ser>
        <c:dLbls>
          <c:dLblPos val="ctr"/>
          <c:showLegendKey val="0"/>
          <c:showVal val="1"/>
          <c:showCatName val="0"/>
          <c:showSerName val="0"/>
          <c:showPercent val="0"/>
          <c:showBubbleSize val="0"/>
        </c:dLbls>
        <c:gapWidth val="79"/>
        <c:overlap val="100"/>
        <c:axId val="1699734079"/>
        <c:axId val="1623144847"/>
      </c:barChart>
      <c:catAx>
        <c:axId val="1699734079"/>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1623144847"/>
        <c:crosses val="autoZero"/>
        <c:auto val="1"/>
        <c:lblAlgn val="ctr"/>
        <c:lblOffset val="100"/>
        <c:noMultiLvlLbl val="0"/>
      </c:catAx>
      <c:valAx>
        <c:axId val="1623144847"/>
        <c:scaling>
          <c:orientation val="minMax"/>
        </c:scaling>
        <c:delete val="1"/>
        <c:axPos val="l"/>
        <c:numFmt formatCode="0%" sourceLinked="1"/>
        <c:majorTickMark val="none"/>
        <c:minorTickMark val="none"/>
        <c:tickLblPos val="nextTo"/>
        <c:crossAx val="169973407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Reversed" id="25">
  <a:schemeClr val="accent5"/>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39">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0">
              <a:schemeClr val="dk1">
                <a:lumMod val="65000"/>
                <a:lumOff val="35000"/>
              </a:schemeClr>
            </a:gs>
            <a:gs pos="100000">
              <a:schemeClr val="dk1">
                <a:lumMod val="75000"/>
                <a:lumOff val="25000"/>
              </a:schemeClr>
            </a:gs>
          </a:gsLst>
          <a:lin ang="10800000" scaled="0"/>
        </a:gradFill>
        <a:round/>
      </a:ln>
      <a:effectLst/>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8">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diagrams/_rels/data3.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ata4.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ata5.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ata6.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ata7.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ata8.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rawing3.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rawing4.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rawing5.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rawing6.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rawing7.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_rels/drawing8.xml.rels><?xml version="1.0" encoding="UTF-8" standalone="yes"?>
<Relationships xmlns="http://schemas.openxmlformats.org/package/2006/relationships"><Relationship Id="rId2" Type="http://schemas.openxmlformats.org/officeDocument/2006/relationships/hyperlink" Target="https://docs.google.com/spreadsheets/d/1CwhQtfjGLYD-h88Bt_uOEyxyE-5Z56L6/edit?usp=sharing&amp;ouid=111803689002841526598&amp;rtpof=true&amp;sd=true" TargetMode="External"/><Relationship Id="rId1" Type="http://schemas.openxmlformats.org/officeDocument/2006/relationships/hyperlink" Target="https://docs.google.com/spreadsheets/d/1SW8nT_KTYr3KwMdnY5dpmEcz9meTNOWX/edit?usp=sharing&amp;ouid=111803689002841526598&amp;rtpof=true&amp;sd=true" TargetMode="Externa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1D01F0-F446-4F83-9810-3CCA6778E2AC}" type="doc">
      <dgm:prSet loTypeId="urn:microsoft.com/office/officeart/2005/8/layout/list1" loCatId="list" qsTypeId="urn:microsoft.com/office/officeart/2005/8/quickstyle/simple1" qsCatId="simple" csTypeId="urn:microsoft.com/office/officeart/2005/8/colors/accent0_3" csCatId="mainScheme" phldr="1"/>
      <dgm:spPr/>
      <dgm:t>
        <a:bodyPr/>
        <a:lstStyle/>
        <a:p>
          <a:endParaRPr lang="en-IN"/>
        </a:p>
      </dgm:t>
    </dgm:pt>
    <dgm:pt modelId="{00514FAD-1087-4952-8DCB-90DBA2C73479}">
      <dgm:prSet/>
      <dgm:spPr/>
      <dgm:t>
        <a:bodyPr/>
        <a:lstStyle/>
        <a:p>
          <a:r>
            <a:rPr lang="en-IN" b="1" dirty="0"/>
            <a:t>Bank Loan Case Study</a:t>
          </a:r>
          <a:endParaRPr lang="en-IN" dirty="0"/>
        </a:p>
      </dgm:t>
    </dgm:pt>
    <dgm:pt modelId="{5AA14CD3-E2CB-4F81-B6D2-05146F508BE6}" type="parTrans" cxnId="{CB9B8F12-8D22-487D-8172-2F9B883BCF97}">
      <dgm:prSet/>
      <dgm:spPr/>
      <dgm:t>
        <a:bodyPr/>
        <a:lstStyle/>
        <a:p>
          <a:endParaRPr lang="en-IN"/>
        </a:p>
      </dgm:t>
    </dgm:pt>
    <dgm:pt modelId="{D4225841-2837-467A-B67A-90CCF011D5F5}" type="sibTrans" cxnId="{CB9B8F12-8D22-487D-8172-2F9B883BCF97}">
      <dgm:prSet/>
      <dgm:spPr/>
      <dgm:t>
        <a:bodyPr/>
        <a:lstStyle/>
        <a:p>
          <a:endParaRPr lang="en-IN"/>
        </a:p>
      </dgm:t>
    </dgm:pt>
    <dgm:pt modelId="{0921F9B4-2BBE-4938-8387-38D8D535C543}" type="pres">
      <dgm:prSet presAssocID="{D21D01F0-F446-4F83-9810-3CCA6778E2AC}" presName="linear" presStyleCnt="0">
        <dgm:presLayoutVars>
          <dgm:dir/>
          <dgm:animLvl val="lvl"/>
          <dgm:resizeHandles val="exact"/>
        </dgm:presLayoutVars>
      </dgm:prSet>
      <dgm:spPr/>
    </dgm:pt>
    <dgm:pt modelId="{49CCE4E7-C675-44DC-8F57-90D9ED1E6BEC}" type="pres">
      <dgm:prSet presAssocID="{00514FAD-1087-4952-8DCB-90DBA2C73479}" presName="parentLin" presStyleCnt="0"/>
      <dgm:spPr/>
    </dgm:pt>
    <dgm:pt modelId="{A0BB2499-474D-4C1F-B33F-CFD23828D218}" type="pres">
      <dgm:prSet presAssocID="{00514FAD-1087-4952-8DCB-90DBA2C73479}" presName="parentLeftMargin" presStyleLbl="node1" presStyleIdx="0" presStyleCnt="1"/>
      <dgm:spPr/>
    </dgm:pt>
    <dgm:pt modelId="{EA700971-23F5-4D74-A801-EB25A248BD66}" type="pres">
      <dgm:prSet presAssocID="{00514FAD-1087-4952-8DCB-90DBA2C73479}" presName="parentText" presStyleLbl="node1" presStyleIdx="0" presStyleCnt="1">
        <dgm:presLayoutVars>
          <dgm:chMax val="0"/>
          <dgm:bulletEnabled val="1"/>
        </dgm:presLayoutVars>
      </dgm:prSet>
      <dgm:spPr/>
    </dgm:pt>
    <dgm:pt modelId="{4421D62E-4F0C-4ED4-A2BE-FEEECA91FC7A}" type="pres">
      <dgm:prSet presAssocID="{00514FAD-1087-4952-8DCB-90DBA2C73479}" presName="negativeSpace" presStyleCnt="0"/>
      <dgm:spPr/>
    </dgm:pt>
    <dgm:pt modelId="{FADA7418-20E5-4CCA-9792-170DDDD6D3F8}" type="pres">
      <dgm:prSet presAssocID="{00514FAD-1087-4952-8DCB-90DBA2C73479}" presName="childText" presStyleLbl="conFgAcc1" presStyleIdx="0" presStyleCnt="1">
        <dgm:presLayoutVars>
          <dgm:bulletEnabled val="1"/>
        </dgm:presLayoutVars>
      </dgm:prSet>
      <dgm:spPr/>
    </dgm:pt>
  </dgm:ptLst>
  <dgm:cxnLst>
    <dgm:cxn modelId="{CB9B8F12-8D22-487D-8172-2F9B883BCF97}" srcId="{D21D01F0-F446-4F83-9810-3CCA6778E2AC}" destId="{00514FAD-1087-4952-8DCB-90DBA2C73479}" srcOrd="0" destOrd="0" parTransId="{5AA14CD3-E2CB-4F81-B6D2-05146F508BE6}" sibTransId="{D4225841-2837-467A-B67A-90CCF011D5F5}"/>
    <dgm:cxn modelId="{90B2213F-E885-471E-9202-A748344B2694}" type="presOf" srcId="{00514FAD-1087-4952-8DCB-90DBA2C73479}" destId="{A0BB2499-474D-4C1F-B33F-CFD23828D218}" srcOrd="0" destOrd="0" presId="urn:microsoft.com/office/officeart/2005/8/layout/list1"/>
    <dgm:cxn modelId="{2DF1315F-1E71-4264-BFC6-84EE4086CC6F}" type="presOf" srcId="{00514FAD-1087-4952-8DCB-90DBA2C73479}" destId="{EA700971-23F5-4D74-A801-EB25A248BD66}" srcOrd="1" destOrd="0" presId="urn:microsoft.com/office/officeart/2005/8/layout/list1"/>
    <dgm:cxn modelId="{CBB6F573-8C03-47AA-887A-F41313A96D12}" type="presOf" srcId="{D21D01F0-F446-4F83-9810-3CCA6778E2AC}" destId="{0921F9B4-2BBE-4938-8387-38D8D535C543}" srcOrd="0" destOrd="0" presId="urn:microsoft.com/office/officeart/2005/8/layout/list1"/>
    <dgm:cxn modelId="{E989F40E-341E-4AE5-AE08-5492716A7DA8}" type="presParOf" srcId="{0921F9B4-2BBE-4938-8387-38D8D535C543}" destId="{49CCE4E7-C675-44DC-8F57-90D9ED1E6BEC}" srcOrd="0" destOrd="0" presId="urn:microsoft.com/office/officeart/2005/8/layout/list1"/>
    <dgm:cxn modelId="{7FE88E40-9D06-4EDD-B6BE-77D56D4EC8F6}" type="presParOf" srcId="{49CCE4E7-C675-44DC-8F57-90D9ED1E6BEC}" destId="{A0BB2499-474D-4C1F-B33F-CFD23828D218}" srcOrd="0" destOrd="0" presId="urn:microsoft.com/office/officeart/2005/8/layout/list1"/>
    <dgm:cxn modelId="{11D40066-2785-4D65-82B1-DB761544007E}" type="presParOf" srcId="{49CCE4E7-C675-44DC-8F57-90D9ED1E6BEC}" destId="{EA700971-23F5-4D74-A801-EB25A248BD66}" srcOrd="1" destOrd="0" presId="urn:microsoft.com/office/officeart/2005/8/layout/list1"/>
    <dgm:cxn modelId="{C11586CC-B241-4512-A655-87B842D93063}" type="presParOf" srcId="{0921F9B4-2BBE-4938-8387-38D8D535C543}" destId="{4421D62E-4F0C-4ED4-A2BE-FEEECA91FC7A}" srcOrd="1" destOrd="0" presId="urn:microsoft.com/office/officeart/2005/8/layout/list1"/>
    <dgm:cxn modelId="{AC5E73DC-A235-4139-961F-C430A1E981AF}" type="presParOf" srcId="{0921F9B4-2BBE-4938-8387-38D8D535C543}" destId="{FADA7418-20E5-4CCA-9792-170DDDD6D3F8}"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5FF8EE5-EA23-434B-8975-44FC3D523931}" type="doc">
      <dgm:prSet loTypeId="urn:microsoft.com/office/officeart/2005/8/layout/hProcess9" loCatId="process" qsTypeId="urn:microsoft.com/office/officeart/2005/8/quickstyle/simple1" qsCatId="simple" csTypeId="urn:microsoft.com/office/officeart/2005/8/colors/accent0_3" csCatId="mainScheme"/>
      <dgm:spPr/>
      <dgm:t>
        <a:bodyPr/>
        <a:lstStyle/>
        <a:p>
          <a:endParaRPr lang="en-IN"/>
        </a:p>
      </dgm:t>
    </dgm:pt>
    <dgm:pt modelId="{B1FF2106-7286-41F1-A7D2-415BC0C9A346}">
      <dgm:prSet/>
      <dgm:spPr/>
      <dgm:t>
        <a:bodyPr/>
        <a:lstStyle/>
        <a:p>
          <a:r>
            <a:rPr lang="en-IN"/>
            <a:t>Author: Sheevam Chakraborty</a:t>
          </a:r>
        </a:p>
      </dgm:t>
    </dgm:pt>
    <dgm:pt modelId="{B80B91E2-D89F-4E75-BC85-56348C44CBD8}" type="parTrans" cxnId="{B88A4E3A-C7BF-4737-922C-DD29FDC7F7FB}">
      <dgm:prSet/>
      <dgm:spPr/>
      <dgm:t>
        <a:bodyPr/>
        <a:lstStyle/>
        <a:p>
          <a:endParaRPr lang="en-IN"/>
        </a:p>
      </dgm:t>
    </dgm:pt>
    <dgm:pt modelId="{3473018D-879B-4A60-874D-284EEB993CA3}" type="sibTrans" cxnId="{B88A4E3A-C7BF-4737-922C-DD29FDC7F7FB}">
      <dgm:prSet/>
      <dgm:spPr/>
      <dgm:t>
        <a:bodyPr/>
        <a:lstStyle/>
        <a:p>
          <a:endParaRPr lang="en-IN"/>
        </a:p>
      </dgm:t>
    </dgm:pt>
    <dgm:pt modelId="{54562C14-FB77-40DF-AFE4-C85867948F46}" type="pres">
      <dgm:prSet presAssocID="{85FF8EE5-EA23-434B-8975-44FC3D523931}" presName="CompostProcess" presStyleCnt="0">
        <dgm:presLayoutVars>
          <dgm:dir/>
          <dgm:resizeHandles val="exact"/>
        </dgm:presLayoutVars>
      </dgm:prSet>
      <dgm:spPr/>
    </dgm:pt>
    <dgm:pt modelId="{4F20BB13-E79F-4F47-809D-40E46CB9DFF4}" type="pres">
      <dgm:prSet presAssocID="{85FF8EE5-EA23-434B-8975-44FC3D523931}" presName="arrow" presStyleLbl="bgShp" presStyleIdx="0" presStyleCnt="1"/>
      <dgm:spPr/>
    </dgm:pt>
    <dgm:pt modelId="{BFE2F5F1-EBC3-4A79-81E8-49AF938BF1C1}" type="pres">
      <dgm:prSet presAssocID="{85FF8EE5-EA23-434B-8975-44FC3D523931}" presName="linearProcess" presStyleCnt="0"/>
      <dgm:spPr/>
    </dgm:pt>
    <dgm:pt modelId="{6E933A73-3AA6-40AC-87DF-5F193CB51A41}" type="pres">
      <dgm:prSet presAssocID="{B1FF2106-7286-41F1-A7D2-415BC0C9A346}" presName="textNode" presStyleLbl="node1" presStyleIdx="0" presStyleCnt="1">
        <dgm:presLayoutVars>
          <dgm:bulletEnabled val="1"/>
        </dgm:presLayoutVars>
      </dgm:prSet>
      <dgm:spPr/>
    </dgm:pt>
  </dgm:ptLst>
  <dgm:cxnLst>
    <dgm:cxn modelId="{22A5D00F-3F89-49D1-AB28-1AAA9C880963}" type="presOf" srcId="{85FF8EE5-EA23-434B-8975-44FC3D523931}" destId="{54562C14-FB77-40DF-AFE4-C85867948F46}" srcOrd="0" destOrd="0" presId="urn:microsoft.com/office/officeart/2005/8/layout/hProcess9"/>
    <dgm:cxn modelId="{B88A4E3A-C7BF-4737-922C-DD29FDC7F7FB}" srcId="{85FF8EE5-EA23-434B-8975-44FC3D523931}" destId="{B1FF2106-7286-41F1-A7D2-415BC0C9A346}" srcOrd="0" destOrd="0" parTransId="{B80B91E2-D89F-4E75-BC85-56348C44CBD8}" sibTransId="{3473018D-879B-4A60-874D-284EEB993CA3}"/>
    <dgm:cxn modelId="{DB744740-BFAA-4BB3-A281-D4DF308AF3E2}" type="presOf" srcId="{B1FF2106-7286-41F1-A7D2-415BC0C9A346}" destId="{6E933A73-3AA6-40AC-87DF-5F193CB51A41}" srcOrd="0" destOrd="0" presId="urn:microsoft.com/office/officeart/2005/8/layout/hProcess9"/>
    <dgm:cxn modelId="{BE459B90-A305-4DD2-985D-14B9C58D15A4}" type="presParOf" srcId="{54562C14-FB77-40DF-AFE4-C85867948F46}" destId="{4F20BB13-E79F-4F47-809D-40E46CB9DFF4}" srcOrd="0" destOrd="0" presId="urn:microsoft.com/office/officeart/2005/8/layout/hProcess9"/>
    <dgm:cxn modelId="{435E327B-C520-4919-A67D-B3FA3CC6B609}" type="presParOf" srcId="{54562C14-FB77-40DF-AFE4-C85867948F46}" destId="{BFE2F5F1-EBC3-4A79-81E8-49AF938BF1C1}" srcOrd="1" destOrd="0" presId="urn:microsoft.com/office/officeart/2005/8/layout/hProcess9"/>
    <dgm:cxn modelId="{F362B12D-EF4E-4177-B217-F8D75E67ADDA}" type="presParOf" srcId="{BFE2F5F1-EBC3-4A79-81E8-49AF938BF1C1}" destId="{6E933A73-3AA6-40AC-87DF-5F193CB51A41}" srcOrd="0" destOrd="0" presId="urn:microsoft.com/office/officeart/2005/8/layout/hProcess9"/>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353DE37-3E29-4C75-94CD-2D811373C1F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C2802505-2286-41E7-AE19-3ECD019B8698}">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dirty="0">
            <a:solidFill>
              <a:schemeClr val="tx1"/>
            </a:solidFill>
            <a:latin typeface="Calibri" panose="020F0502020204030204" pitchFamily="34" charset="0"/>
            <a:cs typeface="Calibri" panose="020F0502020204030204" pitchFamily="34" charset="0"/>
          </a:endParaRPr>
        </a:p>
      </dgm:t>
    </dgm:pt>
    <dgm:pt modelId="{E1591E2E-84DB-45F9-840A-08BDB0494B13}" type="parTrans" cxnId="{94129881-EB2E-434C-96AA-A36F2E1B8274}">
      <dgm:prSet/>
      <dgm:spPr/>
      <dgm:t>
        <a:bodyPr/>
        <a:lstStyle/>
        <a:p>
          <a:endParaRPr lang="en-IN"/>
        </a:p>
      </dgm:t>
    </dgm:pt>
    <dgm:pt modelId="{A40020E8-A3BC-44B8-BD46-CF27F16BAAED}" type="sibTrans" cxnId="{94129881-EB2E-434C-96AA-A36F2E1B8274}">
      <dgm:prSet/>
      <dgm:spPr/>
      <dgm:t>
        <a:bodyPr/>
        <a:lstStyle/>
        <a:p>
          <a:endParaRPr lang="en-IN"/>
        </a:p>
      </dgm:t>
    </dgm:pt>
    <dgm:pt modelId="{57942C9A-3CF6-4962-81AC-A4887DC477D2}">
      <dgm:prSet phldrT="[Text]" custT="1"/>
      <dgm:spPr/>
      <dgm:t>
        <a:bodyPr/>
        <a:lstStyle/>
        <a:p>
          <a:r>
            <a:rPr lang="en-IN" sz="1400" dirty="0">
              <a:latin typeface="Calibri" panose="020F0502020204030204" pitchFamily="34" charset="0"/>
              <a:cs typeface="Calibri" panose="020F0502020204030204" pitchFamily="34" charset="0"/>
            </a:rPr>
            <a:t>32 columns, 40,773 rows</a:t>
          </a:r>
        </a:p>
      </dgm:t>
    </dgm:pt>
    <dgm:pt modelId="{47FCEEE4-189C-47A0-A8AD-717CDB100987}" type="parTrans" cxnId="{ADFB6B15-2E2C-40C5-AE2A-5FA1D54F46C1}">
      <dgm:prSet/>
      <dgm:spPr/>
      <dgm:t>
        <a:bodyPr/>
        <a:lstStyle/>
        <a:p>
          <a:endParaRPr lang="en-IN"/>
        </a:p>
      </dgm:t>
    </dgm:pt>
    <dgm:pt modelId="{1AAE537C-2B1A-415B-9B8B-69DEC40871E0}" type="sibTrans" cxnId="{ADFB6B15-2E2C-40C5-AE2A-5FA1D54F46C1}">
      <dgm:prSet/>
      <dgm:spPr/>
      <dgm:t>
        <a:bodyPr/>
        <a:lstStyle/>
        <a:p>
          <a:endParaRPr lang="en-IN"/>
        </a:p>
      </dgm:t>
    </dgm:pt>
    <dgm:pt modelId="{7A10E605-EFF7-47DD-8ECF-F8944BF5B655}">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dirty="0">
            <a:solidFill>
              <a:schemeClr val="tx1"/>
            </a:solidFill>
            <a:latin typeface="Calibri" panose="020F0502020204030204" pitchFamily="34" charset="0"/>
            <a:cs typeface="Calibri" panose="020F0502020204030204" pitchFamily="34" charset="0"/>
          </a:endParaRPr>
        </a:p>
      </dgm:t>
    </dgm:pt>
    <dgm:pt modelId="{5FD7C4B5-6266-4F36-925E-36B6F8F9CCD3}" type="parTrans" cxnId="{423DB755-A73D-4876-83F0-E4E6C808C718}">
      <dgm:prSet/>
      <dgm:spPr/>
      <dgm:t>
        <a:bodyPr/>
        <a:lstStyle/>
        <a:p>
          <a:endParaRPr lang="en-IN"/>
        </a:p>
      </dgm:t>
    </dgm:pt>
    <dgm:pt modelId="{541F21E6-BC06-49B9-81DB-343F16F1ECF3}" type="sibTrans" cxnId="{423DB755-A73D-4876-83F0-E4E6C808C718}">
      <dgm:prSet/>
      <dgm:spPr/>
      <dgm:t>
        <a:bodyPr/>
        <a:lstStyle/>
        <a:p>
          <a:endParaRPr lang="en-IN"/>
        </a:p>
      </dgm:t>
    </dgm:pt>
    <dgm:pt modelId="{A242E799-9269-4CD8-BF3D-C1881F207F1A}">
      <dgm:prSet phldrT="[Text]" custT="1"/>
      <dgm:spPr/>
      <dgm:t>
        <a:bodyPr/>
        <a:lstStyle/>
        <a:p>
          <a:r>
            <a:rPr lang="en-IN" sz="1400" dirty="0">
              <a:latin typeface="Calibri" panose="020F0502020204030204" pitchFamily="34" charset="0"/>
              <a:cs typeface="Calibri" panose="020F0502020204030204" pitchFamily="34" charset="0"/>
            </a:rPr>
            <a:t>20 columns, 50,000 rows</a:t>
          </a:r>
        </a:p>
      </dgm:t>
    </dgm:pt>
    <dgm:pt modelId="{7614B354-ED57-41FC-A72E-801195599945}" type="parTrans" cxnId="{C96B4940-6372-48B8-BBF2-647A6862C42C}">
      <dgm:prSet/>
      <dgm:spPr/>
      <dgm:t>
        <a:bodyPr/>
        <a:lstStyle/>
        <a:p>
          <a:endParaRPr lang="en-IN"/>
        </a:p>
      </dgm:t>
    </dgm:pt>
    <dgm:pt modelId="{4E06C642-FFB9-416C-969A-AE8DC1BB357C}" type="sibTrans" cxnId="{C96B4940-6372-48B8-BBF2-647A6862C42C}">
      <dgm:prSet/>
      <dgm:spPr/>
      <dgm:t>
        <a:bodyPr/>
        <a:lstStyle/>
        <a:p>
          <a:endParaRPr lang="en-IN"/>
        </a:p>
      </dgm:t>
    </dgm:pt>
    <dgm:pt modelId="{A7770BEE-1536-4062-AF93-E05AB8F49ACC}" type="pres">
      <dgm:prSet presAssocID="{3353DE37-3E29-4C75-94CD-2D811373C1F8}" presName="linear" presStyleCnt="0">
        <dgm:presLayoutVars>
          <dgm:animLvl val="lvl"/>
          <dgm:resizeHandles val="exact"/>
        </dgm:presLayoutVars>
      </dgm:prSet>
      <dgm:spPr/>
    </dgm:pt>
    <dgm:pt modelId="{F501EAB7-6B34-4CFE-AE32-700582507FCF}" type="pres">
      <dgm:prSet presAssocID="{C2802505-2286-41E7-AE19-3ECD019B8698}" presName="parentText" presStyleLbl="node1" presStyleIdx="0" presStyleCnt="2" custLinFactNeighborX="-21019">
        <dgm:presLayoutVars>
          <dgm:chMax val="0"/>
          <dgm:bulletEnabled val="1"/>
        </dgm:presLayoutVars>
      </dgm:prSet>
      <dgm:spPr/>
    </dgm:pt>
    <dgm:pt modelId="{3FB255C8-A7F0-44B9-94B2-A1CB73BED9BD}" type="pres">
      <dgm:prSet presAssocID="{C2802505-2286-41E7-AE19-3ECD019B8698}" presName="childText" presStyleLbl="revTx" presStyleIdx="0" presStyleCnt="2">
        <dgm:presLayoutVars>
          <dgm:bulletEnabled val="1"/>
        </dgm:presLayoutVars>
      </dgm:prSet>
      <dgm:spPr/>
    </dgm:pt>
    <dgm:pt modelId="{A737625D-F89B-4FB4-83B5-92AF0ECE765C}" type="pres">
      <dgm:prSet presAssocID="{7A10E605-EFF7-47DD-8ECF-F8944BF5B655}" presName="parentText" presStyleLbl="node1" presStyleIdx="1" presStyleCnt="2">
        <dgm:presLayoutVars>
          <dgm:chMax val="0"/>
          <dgm:bulletEnabled val="1"/>
        </dgm:presLayoutVars>
      </dgm:prSet>
      <dgm:spPr/>
    </dgm:pt>
    <dgm:pt modelId="{D9366B55-16C6-4EC7-8BFF-7C4D35E780C7}" type="pres">
      <dgm:prSet presAssocID="{7A10E605-EFF7-47DD-8ECF-F8944BF5B655}" presName="childText" presStyleLbl="revTx" presStyleIdx="1" presStyleCnt="2">
        <dgm:presLayoutVars>
          <dgm:bulletEnabled val="1"/>
        </dgm:presLayoutVars>
      </dgm:prSet>
      <dgm:spPr/>
    </dgm:pt>
  </dgm:ptLst>
  <dgm:cxnLst>
    <dgm:cxn modelId="{ADFB6B15-2E2C-40C5-AE2A-5FA1D54F46C1}" srcId="{C2802505-2286-41E7-AE19-3ECD019B8698}" destId="{57942C9A-3CF6-4962-81AC-A4887DC477D2}" srcOrd="0" destOrd="0" parTransId="{47FCEEE4-189C-47A0-A8AD-717CDB100987}" sibTransId="{1AAE537C-2B1A-415B-9B8B-69DEC40871E0}"/>
    <dgm:cxn modelId="{7A5EB61E-EFDA-493C-8F1C-AE10744AE0A2}" type="presOf" srcId="{7A10E605-EFF7-47DD-8ECF-F8944BF5B655}" destId="{A737625D-F89B-4FB4-83B5-92AF0ECE765C}" srcOrd="0" destOrd="0" presId="urn:microsoft.com/office/officeart/2005/8/layout/vList2"/>
    <dgm:cxn modelId="{C96B4940-6372-48B8-BBF2-647A6862C42C}" srcId="{7A10E605-EFF7-47DD-8ECF-F8944BF5B655}" destId="{A242E799-9269-4CD8-BF3D-C1881F207F1A}" srcOrd="0" destOrd="0" parTransId="{7614B354-ED57-41FC-A72E-801195599945}" sibTransId="{4E06C642-FFB9-416C-969A-AE8DC1BB357C}"/>
    <dgm:cxn modelId="{423DB755-A73D-4876-83F0-E4E6C808C718}" srcId="{3353DE37-3E29-4C75-94CD-2D811373C1F8}" destId="{7A10E605-EFF7-47DD-8ECF-F8944BF5B655}" srcOrd="1" destOrd="0" parTransId="{5FD7C4B5-6266-4F36-925E-36B6F8F9CCD3}" sibTransId="{541F21E6-BC06-49B9-81DB-343F16F1ECF3}"/>
    <dgm:cxn modelId="{94129881-EB2E-434C-96AA-A36F2E1B8274}" srcId="{3353DE37-3E29-4C75-94CD-2D811373C1F8}" destId="{C2802505-2286-41E7-AE19-3ECD019B8698}" srcOrd="0" destOrd="0" parTransId="{E1591E2E-84DB-45F9-840A-08BDB0494B13}" sibTransId="{A40020E8-A3BC-44B8-BD46-CF27F16BAAED}"/>
    <dgm:cxn modelId="{9AEAC5BA-D3DB-4245-A6FB-4195A67F04DB}" type="presOf" srcId="{3353DE37-3E29-4C75-94CD-2D811373C1F8}" destId="{A7770BEE-1536-4062-AF93-E05AB8F49ACC}" srcOrd="0" destOrd="0" presId="urn:microsoft.com/office/officeart/2005/8/layout/vList2"/>
    <dgm:cxn modelId="{01C243BD-B02A-4ADC-B5E5-B2AEA353264F}" type="presOf" srcId="{57942C9A-3CF6-4962-81AC-A4887DC477D2}" destId="{3FB255C8-A7F0-44B9-94B2-A1CB73BED9BD}" srcOrd="0" destOrd="0" presId="urn:microsoft.com/office/officeart/2005/8/layout/vList2"/>
    <dgm:cxn modelId="{215800CD-E9F9-49F1-AEB3-7AD2244C660C}" type="presOf" srcId="{C2802505-2286-41E7-AE19-3ECD019B8698}" destId="{F501EAB7-6B34-4CFE-AE32-700582507FCF}" srcOrd="0" destOrd="0" presId="urn:microsoft.com/office/officeart/2005/8/layout/vList2"/>
    <dgm:cxn modelId="{9297B3D8-E899-4EAB-B92F-3ACD382699FD}" type="presOf" srcId="{A242E799-9269-4CD8-BF3D-C1881F207F1A}" destId="{D9366B55-16C6-4EC7-8BFF-7C4D35E780C7}" srcOrd="0" destOrd="0" presId="urn:microsoft.com/office/officeart/2005/8/layout/vList2"/>
    <dgm:cxn modelId="{75B1E01E-CCCE-41A2-A97D-233459796FA5}" type="presParOf" srcId="{A7770BEE-1536-4062-AF93-E05AB8F49ACC}" destId="{F501EAB7-6B34-4CFE-AE32-700582507FCF}" srcOrd="0" destOrd="0" presId="urn:microsoft.com/office/officeart/2005/8/layout/vList2"/>
    <dgm:cxn modelId="{768AFDB4-EE30-44DF-8BDC-383EFA37A463}" type="presParOf" srcId="{A7770BEE-1536-4062-AF93-E05AB8F49ACC}" destId="{3FB255C8-A7F0-44B9-94B2-A1CB73BED9BD}" srcOrd="1" destOrd="0" presId="urn:microsoft.com/office/officeart/2005/8/layout/vList2"/>
    <dgm:cxn modelId="{F544341D-6BCB-409D-9FD3-0F78CA3619E3}" type="presParOf" srcId="{A7770BEE-1536-4062-AF93-E05AB8F49ACC}" destId="{A737625D-F89B-4FB4-83B5-92AF0ECE765C}" srcOrd="2" destOrd="0" presId="urn:microsoft.com/office/officeart/2005/8/layout/vList2"/>
    <dgm:cxn modelId="{BD30BA14-C426-4D24-871E-9470C97D08C9}" type="presParOf" srcId="{A7770BEE-1536-4062-AF93-E05AB8F49ACC}" destId="{D9366B55-16C6-4EC7-8BFF-7C4D35E780C7}"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353DE37-3E29-4C75-94CD-2D811373C1F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C2802505-2286-41E7-AE19-3ECD019B8698}">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dirty="0">
            <a:solidFill>
              <a:schemeClr val="tx1"/>
            </a:solidFill>
            <a:latin typeface="Calibri" panose="020F0502020204030204" pitchFamily="34" charset="0"/>
            <a:cs typeface="Calibri" panose="020F0502020204030204" pitchFamily="34" charset="0"/>
          </a:endParaRPr>
        </a:p>
      </dgm:t>
    </dgm:pt>
    <dgm:pt modelId="{E1591E2E-84DB-45F9-840A-08BDB0494B13}" type="parTrans" cxnId="{94129881-EB2E-434C-96AA-A36F2E1B8274}">
      <dgm:prSet/>
      <dgm:spPr/>
      <dgm:t>
        <a:bodyPr/>
        <a:lstStyle/>
        <a:p>
          <a:endParaRPr lang="en-IN"/>
        </a:p>
      </dgm:t>
    </dgm:pt>
    <dgm:pt modelId="{A40020E8-A3BC-44B8-BD46-CF27F16BAAED}" type="sibTrans" cxnId="{94129881-EB2E-434C-96AA-A36F2E1B8274}">
      <dgm:prSet/>
      <dgm:spPr/>
      <dgm:t>
        <a:bodyPr/>
        <a:lstStyle/>
        <a:p>
          <a:endParaRPr lang="en-IN"/>
        </a:p>
      </dgm:t>
    </dgm:pt>
    <dgm:pt modelId="{57942C9A-3CF6-4962-81AC-A4887DC477D2}">
      <dgm:prSet phldrT="[Text]" custT="1"/>
      <dgm:spPr/>
      <dgm:t>
        <a:bodyPr/>
        <a:lstStyle/>
        <a:p>
          <a:r>
            <a:rPr lang="en-IN" sz="1400" dirty="0">
              <a:latin typeface="Calibri" panose="020F0502020204030204" pitchFamily="34" charset="0"/>
              <a:cs typeface="Calibri" panose="020F0502020204030204" pitchFamily="34" charset="0"/>
            </a:rPr>
            <a:t>32 columns, 40,773 rows</a:t>
          </a:r>
        </a:p>
      </dgm:t>
    </dgm:pt>
    <dgm:pt modelId="{47FCEEE4-189C-47A0-A8AD-717CDB100987}" type="parTrans" cxnId="{ADFB6B15-2E2C-40C5-AE2A-5FA1D54F46C1}">
      <dgm:prSet/>
      <dgm:spPr/>
      <dgm:t>
        <a:bodyPr/>
        <a:lstStyle/>
        <a:p>
          <a:endParaRPr lang="en-IN"/>
        </a:p>
      </dgm:t>
    </dgm:pt>
    <dgm:pt modelId="{1AAE537C-2B1A-415B-9B8B-69DEC40871E0}" type="sibTrans" cxnId="{ADFB6B15-2E2C-40C5-AE2A-5FA1D54F46C1}">
      <dgm:prSet/>
      <dgm:spPr/>
      <dgm:t>
        <a:bodyPr/>
        <a:lstStyle/>
        <a:p>
          <a:endParaRPr lang="en-IN"/>
        </a:p>
      </dgm:t>
    </dgm:pt>
    <dgm:pt modelId="{7A10E605-EFF7-47DD-8ECF-F8944BF5B655}">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dirty="0">
            <a:solidFill>
              <a:schemeClr val="tx1"/>
            </a:solidFill>
            <a:latin typeface="Calibri" panose="020F0502020204030204" pitchFamily="34" charset="0"/>
            <a:cs typeface="Calibri" panose="020F0502020204030204" pitchFamily="34" charset="0"/>
          </a:endParaRPr>
        </a:p>
      </dgm:t>
    </dgm:pt>
    <dgm:pt modelId="{5FD7C4B5-6266-4F36-925E-36B6F8F9CCD3}" type="parTrans" cxnId="{423DB755-A73D-4876-83F0-E4E6C808C718}">
      <dgm:prSet/>
      <dgm:spPr/>
      <dgm:t>
        <a:bodyPr/>
        <a:lstStyle/>
        <a:p>
          <a:endParaRPr lang="en-IN"/>
        </a:p>
      </dgm:t>
    </dgm:pt>
    <dgm:pt modelId="{541F21E6-BC06-49B9-81DB-343F16F1ECF3}" type="sibTrans" cxnId="{423DB755-A73D-4876-83F0-E4E6C808C718}">
      <dgm:prSet/>
      <dgm:spPr/>
      <dgm:t>
        <a:bodyPr/>
        <a:lstStyle/>
        <a:p>
          <a:endParaRPr lang="en-IN"/>
        </a:p>
      </dgm:t>
    </dgm:pt>
    <dgm:pt modelId="{A242E799-9269-4CD8-BF3D-C1881F207F1A}">
      <dgm:prSet phldrT="[Text]" custT="1"/>
      <dgm:spPr/>
      <dgm:t>
        <a:bodyPr/>
        <a:lstStyle/>
        <a:p>
          <a:r>
            <a:rPr lang="en-IN" sz="1400" dirty="0">
              <a:latin typeface="Calibri" panose="020F0502020204030204" pitchFamily="34" charset="0"/>
              <a:cs typeface="Calibri" panose="020F0502020204030204" pitchFamily="34" charset="0"/>
            </a:rPr>
            <a:t>20 columns, 50,000 rows</a:t>
          </a:r>
        </a:p>
      </dgm:t>
    </dgm:pt>
    <dgm:pt modelId="{7614B354-ED57-41FC-A72E-801195599945}" type="parTrans" cxnId="{C96B4940-6372-48B8-BBF2-647A6862C42C}">
      <dgm:prSet/>
      <dgm:spPr/>
      <dgm:t>
        <a:bodyPr/>
        <a:lstStyle/>
        <a:p>
          <a:endParaRPr lang="en-IN"/>
        </a:p>
      </dgm:t>
    </dgm:pt>
    <dgm:pt modelId="{4E06C642-FFB9-416C-969A-AE8DC1BB357C}" type="sibTrans" cxnId="{C96B4940-6372-48B8-BBF2-647A6862C42C}">
      <dgm:prSet/>
      <dgm:spPr/>
      <dgm:t>
        <a:bodyPr/>
        <a:lstStyle/>
        <a:p>
          <a:endParaRPr lang="en-IN"/>
        </a:p>
      </dgm:t>
    </dgm:pt>
    <dgm:pt modelId="{A7770BEE-1536-4062-AF93-E05AB8F49ACC}" type="pres">
      <dgm:prSet presAssocID="{3353DE37-3E29-4C75-94CD-2D811373C1F8}" presName="linear" presStyleCnt="0">
        <dgm:presLayoutVars>
          <dgm:animLvl val="lvl"/>
          <dgm:resizeHandles val="exact"/>
        </dgm:presLayoutVars>
      </dgm:prSet>
      <dgm:spPr/>
    </dgm:pt>
    <dgm:pt modelId="{F501EAB7-6B34-4CFE-AE32-700582507FCF}" type="pres">
      <dgm:prSet presAssocID="{C2802505-2286-41E7-AE19-3ECD019B8698}" presName="parentText" presStyleLbl="node1" presStyleIdx="0" presStyleCnt="2" custLinFactNeighborX="-21019">
        <dgm:presLayoutVars>
          <dgm:chMax val="0"/>
          <dgm:bulletEnabled val="1"/>
        </dgm:presLayoutVars>
      </dgm:prSet>
      <dgm:spPr/>
    </dgm:pt>
    <dgm:pt modelId="{3FB255C8-A7F0-44B9-94B2-A1CB73BED9BD}" type="pres">
      <dgm:prSet presAssocID="{C2802505-2286-41E7-AE19-3ECD019B8698}" presName="childText" presStyleLbl="revTx" presStyleIdx="0" presStyleCnt="2">
        <dgm:presLayoutVars>
          <dgm:bulletEnabled val="1"/>
        </dgm:presLayoutVars>
      </dgm:prSet>
      <dgm:spPr/>
    </dgm:pt>
    <dgm:pt modelId="{A737625D-F89B-4FB4-83B5-92AF0ECE765C}" type="pres">
      <dgm:prSet presAssocID="{7A10E605-EFF7-47DD-8ECF-F8944BF5B655}" presName="parentText" presStyleLbl="node1" presStyleIdx="1" presStyleCnt="2">
        <dgm:presLayoutVars>
          <dgm:chMax val="0"/>
          <dgm:bulletEnabled val="1"/>
        </dgm:presLayoutVars>
      </dgm:prSet>
      <dgm:spPr/>
    </dgm:pt>
    <dgm:pt modelId="{D9366B55-16C6-4EC7-8BFF-7C4D35E780C7}" type="pres">
      <dgm:prSet presAssocID="{7A10E605-EFF7-47DD-8ECF-F8944BF5B655}" presName="childText" presStyleLbl="revTx" presStyleIdx="1" presStyleCnt="2">
        <dgm:presLayoutVars>
          <dgm:bulletEnabled val="1"/>
        </dgm:presLayoutVars>
      </dgm:prSet>
      <dgm:spPr/>
    </dgm:pt>
  </dgm:ptLst>
  <dgm:cxnLst>
    <dgm:cxn modelId="{ADFB6B15-2E2C-40C5-AE2A-5FA1D54F46C1}" srcId="{C2802505-2286-41E7-AE19-3ECD019B8698}" destId="{57942C9A-3CF6-4962-81AC-A4887DC477D2}" srcOrd="0" destOrd="0" parTransId="{47FCEEE4-189C-47A0-A8AD-717CDB100987}" sibTransId="{1AAE537C-2B1A-415B-9B8B-69DEC40871E0}"/>
    <dgm:cxn modelId="{7A5EB61E-EFDA-493C-8F1C-AE10744AE0A2}" type="presOf" srcId="{7A10E605-EFF7-47DD-8ECF-F8944BF5B655}" destId="{A737625D-F89B-4FB4-83B5-92AF0ECE765C}" srcOrd="0" destOrd="0" presId="urn:microsoft.com/office/officeart/2005/8/layout/vList2"/>
    <dgm:cxn modelId="{C96B4940-6372-48B8-BBF2-647A6862C42C}" srcId="{7A10E605-EFF7-47DD-8ECF-F8944BF5B655}" destId="{A242E799-9269-4CD8-BF3D-C1881F207F1A}" srcOrd="0" destOrd="0" parTransId="{7614B354-ED57-41FC-A72E-801195599945}" sibTransId="{4E06C642-FFB9-416C-969A-AE8DC1BB357C}"/>
    <dgm:cxn modelId="{423DB755-A73D-4876-83F0-E4E6C808C718}" srcId="{3353DE37-3E29-4C75-94CD-2D811373C1F8}" destId="{7A10E605-EFF7-47DD-8ECF-F8944BF5B655}" srcOrd="1" destOrd="0" parTransId="{5FD7C4B5-6266-4F36-925E-36B6F8F9CCD3}" sibTransId="{541F21E6-BC06-49B9-81DB-343F16F1ECF3}"/>
    <dgm:cxn modelId="{94129881-EB2E-434C-96AA-A36F2E1B8274}" srcId="{3353DE37-3E29-4C75-94CD-2D811373C1F8}" destId="{C2802505-2286-41E7-AE19-3ECD019B8698}" srcOrd="0" destOrd="0" parTransId="{E1591E2E-84DB-45F9-840A-08BDB0494B13}" sibTransId="{A40020E8-A3BC-44B8-BD46-CF27F16BAAED}"/>
    <dgm:cxn modelId="{9AEAC5BA-D3DB-4245-A6FB-4195A67F04DB}" type="presOf" srcId="{3353DE37-3E29-4C75-94CD-2D811373C1F8}" destId="{A7770BEE-1536-4062-AF93-E05AB8F49ACC}" srcOrd="0" destOrd="0" presId="urn:microsoft.com/office/officeart/2005/8/layout/vList2"/>
    <dgm:cxn modelId="{01C243BD-B02A-4ADC-B5E5-B2AEA353264F}" type="presOf" srcId="{57942C9A-3CF6-4962-81AC-A4887DC477D2}" destId="{3FB255C8-A7F0-44B9-94B2-A1CB73BED9BD}" srcOrd="0" destOrd="0" presId="urn:microsoft.com/office/officeart/2005/8/layout/vList2"/>
    <dgm:cxn modelId="{215800CD-E9F9-49F1-AEB3-7AD2244C660C}" type="presOf" srcId="{C2802505-2286-41E7-AE19-3ECD019B8698}" destId="{F501EAB7-6B34-4CFE-AE32-700582507FCF}" srcOrd="0" destOrd="0" presId="urn:microsoft.com/office/officeart/2005/8/layout/vList2"/>
    <dgm:cxn modelId="{9297B3D8-E899-4EAB-B92F-3ACD382699FD}" type="presOf" srcId="{A242E799-9269-4CD8-BF3D-C1881F207F1A}" destId="{D9366B55-16C6-4EC7-8BFF-7C4D35E780C7}" srcOrd="0" destOrd="0" presId="urn:microsoft.com/office/officeart/2005/8/layout/vList2"/>
    <dgm:cxn modelId="{75B1E01E-CCCE-41A2-A97D-233459796FA5}" type="presParOf" srcId="{A7770BEE-1536-4062-AF93-E05AB8F49ACC}" destId="{F501EAB7-6B34-4CFE-AE32-700582507FCF}" srcOrd="0" destOrd="0" presId="urn:microsoft.com/office/officeart/2005/8/layout/vList2"/>
    <dgm:cxn modelId="{768AFDB4-EE30-44DF-8BDC-383EFA37A463}" type="presParOf" srcId="{A7770BEE-1536-4062-AF93-E05AB8F49ACC}" destId="{3FB255C8-A7F0-44B9-94B2-A1CB73BED9BD}" srcOrd="1" destOrd="0" presId="urn:microsoft.com/office/officeart/2005/8/layout/vList2"/>
    <dgm:cxn modelId="{F544341D-6BCB-409D-9FD3-0F78CA3619E3}" type="presParOf" srcId="{A7770BEE-1536-4062-AF93-E05AB8F49ACC}" destId="{A737625D-F89B-4FB4-83B5-92AF0ECE765C}" srcOrd="2" destOrd="0" presId="urn:microsoft.com/office/officeart/2005/8/layout/vList2"/>
    <dgm:cxn modelId="{BD30BA14-C426-4D24-871E-9470C97D08C9}" type="presParOf" srcId="{A7770BEE-1536-4062-AF93-E05AB8F49ACC}" destId="{D9366B55-16C6-4EC7-8BFF-7C4D35E780C7}"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353DE37-3E29-4C75-94CD-2D811373C1F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C2802505-2286-41E7-AE19-3ECD019B8698}">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dirty="0">
            <a:solidFill>
              <a:schemeClr val="tx1"/>
            </a:solidFill>
            <a:latin typeface="Calibri" panose="020F0502020204030204" pitchFamily="34" charset="0"/>
            <a:cs typeface="Calibri" panose="020F0502020204030204" pitchFamily="34" charset="0"/>
          </a:endParaRPr>
        </a:p>
      </dgm:t>
    </dgm:pt>
    <dgm:pt modelId="{E1591E2E-84DB-45F9-840A-08BDB0494B13}" type="parTrans" cxnId="{94129881-EB2E-434C-96AA-A36F2E1B8274}">
      <dgm:prSet/>
      <dgm:spPr/>
      <dgm:t>
        <a:bodyPr/>
        <a:lstStyle/>
        <a:p>
          <a:endParaRPr lang="en-IN"/>
        </a:p>
      </dgm:t>
    </dgm:pt>
    <dgm:pt modelId="{A40020E8-A3BC-44B8-BD46-CF27F16BAAED}" type="sibTrans" cxnId="{94129881-EB2E-434C-96AA-A36F2E1B8274}">
      <dgm:prSet/>
      <dgm:spPr/>
      <dgm:t>
        <a:bodyPr/>
        <a:lstStyle/>
        <a:p>
          <a:endParaRPr lang="en-IN"/>
        </a:p>
      </dgm:t>
    </dgm:pt>
    <dgm:pt modelId="{57942C9A-3CF6-4962-81AC-A4887DC477D2}">
      <dgm:prSet phldrT="[Text]" custT="1"/>
      <dgm:spPr/>
      <dgm:t>
        <a:bodyPr/>
        <a:lstStyle/>
        <a:p>
          <a:r>
            <a:rPr lang="en-IN" sz="1400" dirty="0">
              <a:latin typeface="Calibri" panose="020F0502020204030204" pitchFamily="34" charset="0"/>
              <a:cs typeface="Calibri" panose="020F0502020204030204" pitchFamily="34" charset="0"/>
            </a:rPr>
            <a:t>32 columns, 40,773 rows</a:t>
          </a:r>
        </a:p>
      </dgm:t>
    </dgm:pt>
    <dgm:pt modelId="{47FCEEE4-189C-47A0-A8AD-717CDB100987}" type="parTrans" cxnId="{ADFB6B15-2E2C-40C5-AE2A-5FA1D54F46C1}">
      <dgm:prSet/>
      <dgm:spPr/>
      <dgm:t>
        <a:bodyPr/>
        <a:lstStyle/>
        <a:p>
          <a:endParaRPr lang="en-IN"/>
        </a:p>
      </dgm:t>
    </dgm:pt>
    <dgm:pt modelId="{1AAE537C-2B1A-415B-9B8B-69DEC40871E0}" type="sibTrans" cxnId="{ADFB6B15-2E2C-40C5-AE2A-5FA1D54F46C1}">
      <dgm:prSet/>
      <dgm:spPr/>
      <dgm:t>
        <a:bodyPr/>
        <a:lstStyle/>
        <a:p>
          <a:endParaRPr lang="en-IN"/>
        </a:p>
      </dgm:t>
    </dgm:pt>
    <dgm:pt modelId="{7A10E605-EFF7-47DD-8ECF-F8944BF5B655}">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dirty="0">
            <a:solidFill>
              <a:schemeClr val="tx1"/>
            </a:solidFill>
            <a:latin typeface="Calibri" panose="020F0502020204030204" pitchFamily="34" charset="0"/>
            <a:cs typeface="Calibri" panose="020F0502020204030204" pitchFamily="34" charset="0"/>
          </a:endParaRPr>
        </a:p>
      </dgm:t>
    </dgm:pt>
    <dgm:pt modelId="{5FD7C4B5-6266-4F36-925E-36B6F8F9CCD3}" type="parTrans" cxnId="{423DB755-A73D-4876-83F0-E4E6C808C718}">
      <dgm:prSet/>
      <dgm:spPr/>
      <dgm:t>
        <a:bodyPr/>
        <a:lstStyle/>
        <a:p>
          <a:endParaRPr lang="en-IN"/>
        </a:p>
      </dgm:t>
    </dgm:pt>
    <dgm:pt modelId="{541F21E6-BC06-49B9-81DB-343F16F1ECF3}" type="sibTrans" cxnId="{423DB755-A73D-4876-83F0-E4E6C808C718}">
      <dgm:prSet/>
      <dgm:spPr/>
      <dgm:t>
        <a:bodyPr/>
        <a:lstStyle/>
        <a:p>
          <a:endParaRPr lang="en-IN"/>
        </a:p>
      </dgm:t>
    </dgm:pt>
    <dgm:pt modelId="{A242E799-9269-4CD8-BF3D-C1881F207F1A}">
      <dgm:prSet phldrT="[Text]" custT="1"/>
      <dgm:spPr/>
      <dgm:t>
        <a:bodyPr/>
        <a:lstStyle/>
        <a:p>
          <a:r>
            <a:rPr lang="en-IN" sz="1400" dirty="0">
              <a:latin typeface="Calibri" panose="020F0502020204030204" pitchFamily="34" charset="0"/>
              <a:cs typeface="Calibri" panose="020F0502020204030204" pitchFamily="34" charset="0"/>
            </a:rPr>
            <a:t>20 columns, 50,000 rows</a:t>
          </a:r>
        </a:p>
      </dgm:t>
    </dgm:pt>
    <dgm:pt modelId="{7614B354-ED57-41FC-A72E-801195599945}" type="parTrans" cxnId="{C96B4940-6372-48B8-BBF2-647A6862C42C}">
      <dgm:prSet/>
      <dgm:spPr/>
      <dgm:t>
        <a:bodyPr/>
        <a:lstStyle/>
        <a:p>
          <a:endParaRPr lang="en-IN"/>
        </a:p>
      </dgm:t>
    </dgm:pt>
    <dgm:pt modelId="{4E06C642-FFB9-416C-969A-AE8DC1BB357C}" type="sibTrans" cxnId="{C96B4940-6372-48B8-BBF2-647A6862C42C}">
      <dgm:prSet/>
      <dgm:spPr/>
      <dgm:t>
        <a:bodyPr/>
        <a:lstStyle/>
        <a:p>
          <a:endParaRPr lang="en-IN"/>
        </a:p>
      </dgm:t>
    </dgm:pt>
    <dgm:pt modelId="{A7770BEE-1536-4062-AF93-E05AB8F49ACC}" type="pres">
      <dgm:prSet presAssocID="{3353DE37-3E29-4C75-94CD-2D811373C1F8}" presName="linear" presStyleCnt="0">
        <dgm:presLayoutVars>
          <dgm:animLvl val="lvl"/>
          <dgm:resizeHandles val="exact"/>
        </dgm:presLayoutVars>
      </dgm:prSet>
      <dgm:spPr/>
    </dgm:pt>
    <dgm:pt modelId="{F501EAB7-6B34-4CFE-AE32-700582507FCF}" type="pres">
      <dgm:prSet presAssocID="{C2802505-2286-41E7-AE19-3ECD019B8698}" presName="parentText" presStyleLbl="node1" presStyleIdx="0" presStyleCnt="2" custLinFactNeighborX="-21019">
        <dgm:presLayoutVars>
          <dgm:chMax val="0"/>
          <dgm:bulletEnabled val="1"/>
        </dgm:presLayoutVars>
      </dgm:prSet>
      <dgm:spPr/>
    </dgm:pt>
    <dgm:pt modelId="{3FB255C8-A7F0-44B9-94B2-A1CB73BED9BD}" type="pres">
      <dgm:prSet presAssocID="{C2802505-2286-41E7-AE19-3ECD019B8698}" presName="childText" presStyleLbl="revTx" presStyleIdx="0" presStyleCnt="2">
        <dgm:presLayoutVars>
          <dgm:bulletEnabled val="1"/>
        </dgm:presLayoutVars>
      </dgm:prSet>
      <dgm:spPr/>
    </dgm:pt>
    <dgm:pt modelId="{A737625D-F89B-4FB4-83B5-92AF0ECE765C}" type="pres">
      <dgm:prSet presAssocID="{7A10E605-EFF7-47DD-8ECF-F8944BF5B655}" presName="parentText" presStyleLbl="node1" presStyleIdx="1" presStyleCnt="2">
        <dgm:presLayoutVars>
          <dgm:chMax val="0"/>
          <dgm:bulletEnabled val="1"/>
        </dgm:presLayoutVars>
      </dgm:prSet>
      <dgm:spPr/>
    </dgm:pt>
    <dgm:pt modelId="{D9366B55-16C6-4EC7-8BFF-7C4D35E780C7}" type="pres">
      <dgm:prSet presAssocID="{7A10E605-EFF7-47DD-8ECF-F8944BF5B655}" presName="childText" presStyleLbl="revTx" presStyleIdx="1" presStyleCnt="2">
        <dgm:presLayoutVars>
          <dgm:bulletEnabled val="1"/>
        </dgm:presLayoutVars>
      </dgm:prSet>
      <dgm:spPr/>
    </dgm:pt>
  </dgm:ptLst>
  <dgm:cxnLst>
    <dgm:cxn modelId="{ADFB6B15-2E2C-40C5-AE2A-5FA1D54F46C1}" srcId="{C2802505-2286-41E7-AE19-3ECD019B8698}" destId="{57942C9A-3CF6-4962-81AC-A4887DC477D2}" srcOrd="0" destOrd="0" parTransId="{47FCEEE4-189C-47A0-A8AD-717CDB100987}" sibTransId="{1AAE537C-2B1A-415B-9B8B-69DEC40871E0}"/>
    <dgm:cxn modelId="{7A5EB61E-EFDA-493C-8F1C-AE10744AE0A2}" type="presOf" srcId="{7A10E605-EFF7-47DD-8ECF-F8944BF5B655}" destId="{A737625D-F89B-4FB4-83B5-92AF0ECE765C}" srcOrd="0" destOrd="0" presId="urn:microsoft.com/office/officeart/2005/8/layout/vList2"/>
    <dgm:cxn modelId="{C96B4940-6372-48B8-BBF2-647A6862C42C}" srcId="{7A10E605-EFF7-47DD-8ECF-F8944BF5B655}" destId="{A242E799-9269-4CD8-BF3D-C1881F207F1A}" srcOrd="0" destOrd="0" parTransId="{7614B354-ED57-41FC-A72E-801195599945}" sibTransId="{4E06C642-FFB9-416C-969A-AE8DC1BB357C}"/>
    <dgm:cxn modelId="{423DB755-A73D-4876-83F0-E4E6C808C718}" srcId="{3353DE37-3E29-4C75-94CD-2D811373C1F8}" destId="{7A10E605-EFF7-47DD-8ECF-F8944BF5B655}" srcOrd="1" destOrd="0" parTransId="{5FD7C4B5-6266-4F36-925E-36B6F8F9CCD3}" sibTransId="{541F21E6-BC06-49B9-81DB-343F16F1ECF3}"/>
    <dgm:cxn modelId="{94129881-EB2E-434C-96AA-A36F2E1B8274}" srcId="{3353DE37-3E29-4C75-94CD-2D811373C1F8}" destId="{C2802505-2286-41E7-AE19-3ECD019B8698}" srcOrd="0" destOrd="0" parTransId="{E1591E2E-84DB-45F9-840A-08BDB0494B13}" sibTransId="{A40020E8-A3BC-44B8-BD46-CF27F16BAAED}"/>
    <dgm:cxn modelId="{9AEAC5BA-D3DB-4245-A6FB-4195A67F04DB}" type="presOf" srcId="{3353DE37-3E29-4C75-94CD-2D811373C1F8}" destId="{A7770BEE-1536-4062-AF93-E05AB8F49ACC}" srcOrd="0" destOrd="0" presId="urn:microsoft.com/office/officeart/2005/8/layout/vList2"/>
    <dgm:cxn modelId="{01C243BD-B02A-4ADC-B5E5-B2AEA353264F}" type="presOf" srcId="{57942C9A-3CF6-4962-81AC-A4887DC477D2}" destId="{3FB255C8-A7F0-44B9-94B2-A1CB73BED9BD}" srcOrd="0" destOrd="0" presId="urn:microsoft.com/office/officeart/2005/8/layout/vList2"/>
    <dgm:cxn modelId="{215800CD-E9F9-49F1-AEB3-7AD2244C660C}" type="presOf" srcId="{C2802505-2286-41E7-AE19-3ECD019B8698}" destId="{F501EAB7-6B34-4CFE-AE32-700582507FCF}" srcOrd="0" destOrd="0" presId="urn:microsoft.com/office/officeart/2005/8/layout/vList2"/>
    <dgm:cxn modelId="{9297B3D8-E899-4EAB-B92F-3ACD382699FD}" type="presOf" srcId="{A242E799-9269-4CD8-BF3D-C1881F207F1A}" destId="{D9366B55-16C6-4EC7-8BFF-7C4D35E780C7}" srcOrd="0" destOrd="0" presId="urn:microsoft.com/office/officeart/2005/8/layout/vList2"/>
    <dgm:cxn modelId="{75B1E01E-CCCE-41A2-A97D-233459796FA5}" type="presParOf" srcId="{A7770BEE-1536-4062-AF93-E05AB8F49ACC}" destId="{F501EAB7-6B34-4CFE-AE32-700582507FCF}" srcOrd="0" destOrd="0" presId="urn:microsoft.com/office/officeart/2005/8/layout/vList2"/>
    <dgm:cxn modelId="{768AFDB4-EE30-44DF-8BDC-383EFA37A463}" type="presParOf" srcId="{A7770BEE-1536-4062-AF93-E05AB8F49ACC}" destId="{3FB255C8-A7F0-44B9-94B2-A1CB73BED9BD}" srcOrd="1" destOrd="0" presId="urn:microsoft.com/office/officeart/2005/8/layout/vList2"/>
    <dgm:cxn modelId="{F544341D-6BCB-409D-9FD3-0F78CA3619E3}" type="presParOf" srcId="{A7770BEE-1536-4062-AF93-E05AB8F49ACC}" destId="{A737625D-F89B-4FB4-83B5-92AF0ECE765C}" srcOrd="2" destOrd="0" presId="urn:microsoft.com/office/officeart/2005/8/layout/vList2"/>
    <dgm:cxn modelId="{BD30BA14-C426-4D24-871E-9470C97D08C9}" type="presParOf" srcId="{A7770BEE-1536-4062-AF93-E05AB8F49ACC}" destId="{D9366B55-16C6-4EC7-8BFF-7C4D35E780C7}"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353DE37-3E29-4C75-94CD-2D811373C1F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C2802505-2286-41E7-AE19-3ECD019B8698}">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dirty="0">
            <a:solidFill>
              <a:schemeClr val="tx1"/>
            </a:solidFill>
            <a:latin typeface="Calibri" panose="020F0502020204030204" pitchFamily="34" charset="0"/>
            <a:cs typeface="Calibri" panose="020F0502020204030204" pitchFamily="34" charset="0"/>
          </a:endParaRPr>
        </a:p>
      </dgm:t>
    </dgm:pt>
    <dgm:pt modelId="{E1591E2E-84DB-45F9-840A-08BDB0494B13}" type="parTrans" cxnId="{94129881-EB2E-434C-96AA-A36F2E1B8274}">
      <dgm:prSet/>
      <dgm:spPr/>
      <dgm:t>
        <a:bodyPr/>
        <a:lstStyle/>
        <a:p>
          <a:endParaRPr lang="en-IN"/>
        </a:p>
      </dgm:t>
    </dgm:pt>
    <dgm:pt modelId="{A40020E8-A3BC-44B8-BD46-CF27F16BAAED}" type="sibTrans" cxnId="{94129881-EB2E-434C-96AA-A36F2E1B8274}">
      <dgm:prSet/>
      <dgm:spPr/>
      <dgm:t>
        <a:bodyPr/>
        <a:lstStyle/>
        <a:p>
          <a:endParaRPr lang="en-IN"/>
        </a:p>
      </dgm:t>
    </dgm:pt>
    <dgm:pt modelId="{57942C9A-3CF6-4962-81AC-A4887DC477D2}">
      <dgm:prSet phldrT="[Text]" custT="1"/>
      <dgm:spPr/>
      <dgm:t>
        <a:bodyPr/>
        <a:lstStyle/>
        <a:p>
          <a:r>
            <a:rPr lang="en-IN" sz="1400" dirty="0">
              <a:latin typeface="Calibri" panose="020F0502020204030204" pitchFamily="34" charset="0"/>
              <a:cs typeface="Calibri" panose="020F0502020204030204" pitchFamily="34" charset="0"/>
            </a:rPr>
            <a:t>32 columns, 40,773 rows</a:t>
          </a:r>
        </a:p>
      </dgm:t>
    </dgm:pt>
    <dgm:pt modelId="{47FCEEE4-189C-47A0-A8AD-717CDB100987}" type="parTrans" cxnId="{ADFB6B15-2E2C-40C5-AE2A-5FA1D54F46C1}">
      <dgm:prSet/>
      <dgm:spPr/>
      <dgm:t>
        <a:bodyPr/>
        <a:lstStyle/>
        <a:p>
          <a:endParaRPr lang="en-IN"/>
        </a:p>
      </dgm:t>
    </dgm:pt>
    <dgm:pt modelId="{1AAE537C-2B1A-415B-9B8B-69DEC40871E0}" type="sibTrans" cxnId="{ADFB6B15-2E2C-40C5-AE2A-5FA1D54F46C1}">
      <dgm:prSet/>
      <dgm:spPr/>
      <dgm:t>
        <a:bodyPr/>
        <a:lstStyle/>
        <a:p>
          <a:endParaRPr lang="en-IN"/>
        </a:p>
      </dgm:t>
    </dgm:pt>
    <dgm:pt modelId="{7A10E605-EFF7-47DD-8ECF-F8944BF5B655}">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dirty="0">
            <a:solidFill>
              <a:schemeClr val="tx1"/>
            </a:solidFill>
            <a:latin typeface="Calibri" panose="020F0502020204030204" pitchFamily="34" charset="0"/>
            <a:cs typeface="Calibri" panose="020F0502020204030204" pitchFamily="34" charset="0"/>
          </a:endParaRPr>
        </a:p>
      </dgm:t>
    </dgm:pt>
    <dgm:pt modelId="{5FD7C4B5-6266-4F36-925E-36B6F8F9CCD3}" type="parTrans" cxnId="{423DB755-A73D-4876-83F0-E4E6C808C718}">
      <dgm:prSet/>
      <dgm:spPr/>
      <dgm:t>
        <a:bodyPr/>
        <a:lstStyle/>
        <a:p>
          <a:endParaRPr lang="en-IN"/>
        </a:p>
      </dgm:t>
    </dgm:pt>
    <dgm:pt modelId="{541F21E6-BC06-49B9-81DB-343F16F1ECF3}" type="sibTrans" cxnId="{423DB755-A73D-4876-83F0-E4E6C808C718}">
      <dgm:prSet/>
      <dgm:spPr/>
      <dgm:t>
        <a:bodyPr/>
        <a:lstStyle/>
        <a:p>
          <a:endParaRPr lang="en-IN"/>
        </a:p>
      </dgm:t>
    </dgm:pt>
    <dgm:pt modelId="{A242E799-9269-4CD8-BF3D-C1881F207F1A}">
      <dgm:prSet phldrT="[Text]" custT="1"/>
      <dgm:spPr/>
      <dgm:t>
        <a:bodyPr/>
        <a:lstStyle/>
        <a:p>
          <a:r>
            <a:rPr lang="en-IN" sz="1400" dirty="0">
              <a:latin typeface="Calibri" panose="020F0502020204030204" pitchFamily="34" charset="0"/>
              <a:cs typeface="Calibri" panose="020F0502020204030204" pitchFamily="34" charset="0"/>
            </a:rPr>
            <a:t>20 columns, 50,000 rows</a:t>
          </a:r>
        </a:p>
      </dgm:t>
    </dgm:pt>
    <dgm:pt modelId="{7614B354-ED57-41FC-A72E-801195599945}" type="parTrans" cxnId="{C96B4940-6372-48B8-BBF2-647A6862C42C}">
      <dgm:prSet/>
      <dgm:spPr/>
      <dgm:t>
        <a:bodyPr/>
        <a:lstStyle/>
        <a:p>
          <a:endParaRPr lang="en-IN"/>
        </a:p>
      </dgm:t>
    </dgm:pt>
    <dgm:pt modelId="{4E06C642-FFB9-416C-969A-AE8DC1BB357C}" type="sibTrans" cxnId="{C96B4940-6372-48B8-BBF2-647A6862C42C}">
      <dgm:prSet/>
      <dgm:spPr/>
      <dgm:t>
        <a:bodyPr/>
        <a:lstStyle/>
        <a:p>
          <a:endParaRPr lang="en-IN"/>
        </a:p>
      </dgm:t>
    </dgm:pt>
    <dgm:pt modelId="{A7770BEE-1536-4062-AF93-E05AB8F49ACC}" type="pres">
      <dgm:prSet presAssocID="{3353DE37-3E29-4C75-94CD-2D811373C1F8}" presName="linear" presStyleCnt="0">
        <dgm:presLayoutVars>
          <dgm:animLvl val="lvl"/>
          <dgm:resizeHandles val="exact"/>
        </dgm:presLayoutVars>
      </dgm:prSet>
      <dgm:spPr/>
    </dgm:pt>
    <dgm:pt modelId="{F501EAB7-6B34-4CFE-AE32-700582507FCF}" type="pres">
      <dgm:prSet presAssocID="{C2802505-2286-41E7-AE19-3ECD019B8698}" presName="parentText" presStyleLbl="node1" presStyleIdx="0" presStyleCnt="2" custLinFactNeighborX="-21019">
        <dgm:presLayoutVars>
          <dgm:chMax val="0"/>
          <dgm:bulletEnabled val="1"/>
        </dgm:presLayoutVars>
      </dgm:prSet>
      <dgm:spPr/>
    </dgm:pt>
    <dgm:pt modelId="{3FB255C8-A7F0-44B9-94B2-A1CB73BED9BD}" type="pres">
      <dgm:prSet presAssocID="{C2802505-2286-41E7-AE19-3ECD019B8698}" presName="childText" presStyleLbl="revTx" presStyleIdx="0" presStyleCnt="2">
        <dgm:presLayoutVars>
          <dgm:bulletEnabled val="1"/>
        </dgm:presLayoutVars>
      </dgm:prSet>
      <dgm:spPr/>
    </dgm:pt>
    <dgm:pt modelId="{A737625D-F89B-4FB4-83B5-92AF0ECE765C}" type="pres">
      <dgm:prSet presAssocID="{7A10E605-EFF7-47DD-8ECF-F8944BF5B655}" presName="parentText" presStyleLbl="node1" presStyleIdx="1" presStyleCnt="2">
        <dgm:presLayoutVars>
          <dgm:chMax val="0"/>
          <dgm:bulletEnabled val="1"/>
        </dgm:presLayoutVars>
      </dgm:prSet>
      <dgm:spPr/>
    </dgm:pt>
    <dgm:pt modelId="{D9366B55-16C6-4EC7-8BFF-7C4D35E780C7}" type="pres">
      <dgm:prSet presAssocID="{7A10E605-EFF7-47DD-8ECF-F8944BF5B655}" presName="childText" presStyleLbl="revTx" presStyleIdx="1" presStyleCnt="2">
        <dgm:presLayoutVars>
          <dgm:bulletEnabled val="1"/>
        </dgm:presLayoutVars>
      </dgm:prSet>
      <dgm:spPr/>
    </dgm:pt>
  </dgm:ptLst>
  <dgm:cxnLst>
    <dgm:cxn modelId="{ADFB6B15-2E2C-40C5-AE2A-5FA1D54F46C1}" srcId="{C2802505-2286-41E7-AE19-3ECD019B8698}" destId="{57942C9A-3CF6-4962-81AC-A4887DC477D2}" srcOrd="0" destOrd="0" parTransId="{47FCEEE4-189C-47A0-A8AD-717CDB100987}" sibTransId="{1AAE537C-2B1A-415B-9B8B-69DEC40871E0}"/>
    <dgm:cxn modelId="{7A5EB61E-EFDA-493C-8F1C-AE10744AE0A2}" type="presOf" srcId="{7A10E605-EFF7-47DD-8ECF-F8944BF5B655}" destId="{A737625D-F89B-4FB4-83B5-92AF0ECE765C}" srcOrd="0" destOrd="0" presId="urn:microsoft.com/office/officeart/2005/8/layout/vList2"/>
    <dgm:cxn modelId="{C96B4940-6372-48B8-BBF2-647A6862C42C}" srcId="{7A10E605-EFF7-47DD-8ECF-F8944BF5B655}" destId="{A242E799-9269-4CD8-BF3D-C1881F207F1A}" srcOrd="0" destOrd="0" parTransId="{7614B354-ED57-41FC-A72E-801195599945}" sibTransId="{4E06C642-FFB9-416C-969A-AE8DC1BB357C}"/>
    <dgm:cxn modelId="{423DB755-A73D-4876-83F0-E4E6C808C718}" srcId="{3353DE37-3E29-4C75-94CD-2D811373C1F8}" destId="{7A10E605-EFF7-47DD-8ECF-F8944BF5B655}" srcOrd="1" destOrd="0" parTransId="{5FD7C4B5-6266-4F36-925E-36B6F8F9CCD3}" sibTransId="{541F21E6-BC06-49B9-81DB-343F16F1ECF3}"/>
    <dgm:cxn modelId="{94129881-EB2E-434C-96AA-A36F2E1B8274}" srcId="{3353DE37-3E29-4C75-94CD-2D811373C1F8}" destId="{C2802505-2286-41E7-AE19-3ECD019B8698}" srcOrd="0" destOrd="0" parTransId="{E1591E2E-84DB-45F9-840A-08BDB0494B13}" sibTransId="{A40020E8-A3BC-44B8-BD46-CF27F16BAAED}"/>
    <dgm:cxn modelId="{9AEAC5BA-D3DB-4245-A6FB-4195A67F04DB}" type="presOf" srcId="{3353DE37-3E29-4C75-94CD-2D811373C1F8}" destId="{A7770BEE-1536-4062-AF93-E05AB8F49ACC}" srcOrd="0" destOrd="0" presId="urn:microsoft.com/office/officeart/2005/8/layout/vList2"/>
    <dgm:cxn modelId="{01C243BD-B02A-4ADC-B5E5-B2AEA353264F}" type="presOf" srcId="{57942C9A-3CF6-4962-81AC-A4887DC477D2}" destId="{3FB255C8-A7F0-44B9-94B2-A1CB73BED9BD}" srcOrd="0" destOrd="0" presId="urn:microsoft.com/office/officeart/2005/8/layout/vList2"/>
    <dgm:cxn modelId="{215800CD-E9F9-49F1-AEB3-7AD2244C660C}" type="presOf" srcId="{C2802505-2286-41E7-AE19-3ECD019B8698}" destId="{F501EAB7-6B34-4CFE-AE32-700582507FCF}" srcOrd="0" destOrd="0" presId="urn:microsoft.com/office/officeart/2005/8/layout/vList2"/>
    <dgm:cxn modelId="{9297B3D8-E899-4EAB-B92F-3ACD382699FD}" type="presOf" srcId="{A242E799-9269-4CD8-BF3D-C1881F207F1A}" destId="{D9366B55-16C6-4EC7-8BFF-7C4D35E780C7}" srcOrd="0" destOrd="0" presId="urn:microsoft.com/office/officeart/2005/8/layout/vList2"/>
    <dgm:cxn modelId="{75B1E01E-CCCE-41A2-A97D-233459796FA5}" type="presParOf" srcId="{A7770BEE-1536-4062-AF93-E05AB8F49ACC}" destId="{F501EAB7-6B34-4CFE-AE32-700582507FCF}" srcOrd="0" destOrd="0" presId="urn:microsoft.com/office/officeart/2005/8/layout/vList2"/>
    <dgm:cxn modelId="{768AFDB4-EE30-44DF-8BDC-383EFA37A463}" type="presParOf" srcId="{A7770BEE-1536-4062-AF93-E05AB8F49ACC}" destId="{3FB255C8-A7F0-44B9-94B2-A1CB73BED9BD}" srcOrd="1" destOrd="0" presId="urn:microsoft.com/office/officeart/2005/8/layout/vList2"/>
    <dgm:cxn modelId="{F544341D-6BCB-409D-9FD3-0F78CA3619E3}" type="presParOf" srcId="{A7770BEE-1536-4062-AF93-E05AB8F49ACC}" destId="{A737625D-F89B-4FB4-83B5-92AF0ECE765C}" srcOrd="2" destOrd="0" presId="urn:microsoft.com/office/officeart/2005/8/layout/vList2"/>
    <dgm:cxn modelId="{BD30BA14-C426-4D24-871E-9470C97D08C9}" type="presParOf" srcId="{A7770BEE-1536-4062-AF93-E05AB8F49ACC}" destId="{D9366B55-16C6-4EC7-8BFF-7C4D35E780C7}"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353DE37-3E29-4C75-94CD-2D811373C1F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C2802505-2286-41E7-AE19-3ECD019B8698}">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dirty="0">
            <a:solidFill>
              <a:schemeClr val="tx1"/>
            </a:solidFill>
            <a:latin typeface="Calibri" panose="020F0502020204030204" pitchFamily="34" charset="0"/>
            <a:cs typeface="Calibri" panose="020F0502020204030204" pitchFamily="34" charset="0"/>
          </a:endParaRPr>
        </a:p>
      </dgm:t>
    </dgm:pt>
    <dgm:pt modelId="{E1591E2E-84DB-45F9-840A-08BDB0494B13}" type="parTrans" cxnId="{94129881-EB2E-434C-96AA-A36F2E1B8274}">
      <dgm:prSet/>
      <dgm:spPr/>
      <dgm:t>
        <a:bodyPr/>
        <a:lstStyle/>
        <a:p>
          <a:endParaRPr lang="en-IN"/>
        </a:p>
      </dgm:t>
    </dgm:pt>
    <dgm:pt modelId="{A40020E8-A3BC-44B8-BD46-CF27F16BAAED}" type="sibTrans" cxnId="{94129881-EB2E-434C-96AA-A36F2E1B8274}">
      <dgm:prSet/>
      <dgm:spPr/>
      <dgm:t>
        <a:bodyPr/>
        <a:lstStyle/>
        <a:p>
          <a:endParaRPr lang="en-IN"/>
        </a:p>
      </dgm:t>
    </dgm:pt>
    <dgm:pt modelId="{57942C9A-3CF6-4962-81AC-A4887DC477D2}">
      <dgm:prSet phldrT="[Text]" custT="1"/>
      <dgm:spPr/>
      <dgm:t>
        <a:bodyPr/>
        <a:lstStyle/>
        <a:p>
          <a:r>
            <a:rPr lang="en-IN" sz="1400" dirty="0">
              <a:latin typeface="Calibri" panose="020F0502020204030204" pitchFamily="34" charset="0"/>
              <a:cs typeface="Calibri" panose="020F0502020204030204" pitchFamily="34" charset="0"/>
            </a:rPr>
            <a:t>32 columns, 40,773 rows</a:t>
          </a:r>
        </a:p>
      </dgm:t>
    </dgm:pt>
    <dgm:pt modelId="{47FCEEE4-189C-47A0-A8AD-717CDB100987}" type="parTrans" cxnId="{ADFB6B15-2E2C-40C5-AE2A-5FA1D54F46C1}">
      <dgm:prSet/>
      <dgm:spPr/>
      <dgm:t>
        <a:bodyPr/>
        <a:lstStyle/>
        <a:p>
          <a:endParaRPr lang="en-IN"/>
        </a:p>
      </dgm:t>
    </dgm:pt>
    <dgm:pt modelId="{1AAE537C-2B1A-415B-9B8B-69DEC40871E0}" type="sibTrans" cxnId="{ADFB6B15-2E2C-40C5-AE2A-5FA1D54F46C1}">
      <dgm:prSet/>
      <dgm:spPr/>
      <dgm:t>
        <a:bodyPr/>
        <a:lstStyle/>
        <a:p>
          <a:endParaRPr lang="en-IN"/>
        </a:p>
      </dgm:t>
    </dgm:pt>
    <dgm:pt modelId="{7A10E605-EFF7-47DD-8ECF-F8944BF5B655}">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dirty="0">
            <a:solidFill>
              <a:schemeClr val="tx1"/>
            </a:solidFill>
            <a:latin typeface="Calibri" panose="020F0502020204030204" pitchFamily="34" charset="0"/>
            <a:cs typeface="Calibri" panose="020F0502020204030204" pitchFamily="34" charset="0"/>
          </a:endParaRPr>
        </a:p>
      </dgm:t>
    </dgm:pt>
    <dgm:pt modelId="{5FD7C4B5-6266-4F36-925E-36B6F8F9CCD3}" type="parTrans" cxnId="{423DB755-A73D-4876-83F0-E4E6C808C718}">
      <dgm:prSet/>
      <dgm:spPr/>
      <dgm:t>
        <a:bodyPr/>
        <a:lstStyle/>
        <a:p>
          <a:endParaRPr lang="en-IN"/>
        </a:p>
      </dgm:t>
    </dgm:pt>
    <dgm:pt modelId="{541F21E6-BC06-49B9-81DB-343F16F1ECF3}" type="sibTrans" cxnId="{423DB755-A73D-4876-83F0-E4E6C808C718}">
      <dgm:prSet/>
      <dgm:spPr/>
      <dgm:t>
        <a:bodyPr/>
        <a:lstStyle/>
        <a:p>
          <a:endParaRPr lang="en-IN"/>
        </a:p>
      </dgm:t>
    </dgm:pt>
    <dgm:pt modelId="{A242E799-9269-4CD8-BF3D-C1881F207F1A}">
      <dgm:prSet phldrT="[Text]" custT="1"/>
      <dgm:spPr/>
      <dgm:t>
        <a:bodyPr/>
        <a:lstStyle/>
        <a:p>
          <a:r>
            <a:rPr lang="en-IN" sz="1400" dirty="0">
              <a:latin typeface="Calibri" panose="020F0502020204030204" pitchFamily="34" charset="0"/>
              <a:cs typeface="Calibri" panose="020F0502020204030204" pitchFamily="34" charset="0"/>
            </a:rPr>
            <a:t>20 columns, 50,000 rows</a:t>
          </a:r>
        </a:p>
      </dgm:t>
    </dgm:pt>
    <dgm:pt modelId="{7614B354-ED57-41FC-A72E-801195599945}" type="parTrans" cxnId="{C96B4940-6372-48B8-BBF2-647A6862C42C}">
      <dgm:prSet/>
      <dgm:spPr/>
      <dgm:t>
        <a:bodyPr/>
        <a:lstStyle/>
        <a:p>
          <a:endParaRPr lang="en-IN"/>
        </a:p>
      </dgm:t>
    </dgm:pt>
    <dgm:pt modelId="{4E06C642-FFB9-416C-969A-AE8DC1BB357C}" type="sibTrans" cxnId="{C96B4940-6372-48B8-BBF2-647A6862C42C}">
      <dgm:prSet/>
      <dgm:spPr/>
      <dgm:t>
        <a:bodyPr/>
        <a:lstStyle/>
        <a:p>
          <a:endParaRPr lang="en-IN"/>
        </a:p>
      </dgm:t>
    </dgm:pt>
    <dgm:pt modelId="{A7770BEE-1536-4062-AF93-E05AB8F49ACC}" type="pres">
      <dgm:prSet presAssocID="{3353DE37-3E29-4C75-94CD-2D811373C1F8}" presName="linear" presStyleCnt="0">
        <dgm:presLayoutVars>
          <dgm:animLvl val="lvl"/>
          <dgm:resizeHandles val="exact"/>
        </dgm:presLayoutVars>
      </dgm:prSet>
      <dgm:spPr/>
    </dgm:pt>
    <dgm:pt modelId="{F501EAB7-6B34-4CFE-AE32-700582507FCF}" type="pres">
      <dgm:prSet presAssocID="{C2802505-2286-41E7-AE19-3ECD019B8698}" presName="parentText" presStyleLbl="node1" presStyleIdx="0" presStyleCnt="2" custLinFactNeighborX="-21019">
        <dgm:presLayoutVars>
          <dgm:chMax val="0"/>
          <dgm:bulletEnabled val="1"/>
        </dgm:presLayoutVars>
      </dgm:prSet>
      <dgm:spPr/>
    </dgm:pt>
    <dgm:pt modelId="{3FB255C8-A7F0-44B9-94B2-A1CB73BED9BD}" type="pres">
      <dgm:prSet presAssocID="{C2802505-2286-41E7-AE19-3ECD019B8698}" presName="childText" presStyleLbl="revTx" presStyleIdx="0" presStyleCnt="2">
        <dgm:presLayoutVars>
          <dgm:bulletEnabled val="1"/>
        </dgm:presLayoutVars>
      </dgm:prSet>
      <dgm:spPr/>
    </dgm:pt>
    <dgm:pt modelId="{A737625D-F89B-4FB4-83B5-92AF0ECE765C}" type="pres">
      <dgm:prSet presAssocID="{7A10E605-EFF7-47DD-8ECF-F8944BF5B655}" presName="parentText" presStyleLbl="node1" presStyleIdx="1" presStyleCnt="2">
        <dgm:presLayoutVars>
          <dgm:chMax val="0"/>
          <dgm:bulletEnabled val="1"/>
        </dgm:presLayoutVars>
      </dgm:prSet>
      <dgm:spPr/>
    </dgm:pt>
    <dgm:pt modelId="{D9366B55-16C6-4EC7-8BFF-7C4D35E780C7}" type="pres">
      <dgm:prSet presAssocID="{7A10E605-EFF7-47DD-8ECF-F8944BF5B655}" presName="childText" presStyleLbl="revTx" presStyleIdx="1" presStyleCnt="2">
        <dgm:presLayoutVars>
          <dgm:bulletEnabled val="1"/>
        </dgm:presLayoutVars>
      </dgm:prSet>
      <dgm:spPr/>
    </dgm:pt>
  </dgm:ptLst>
  <dgm:cxnLst>
    <dgm:cxn modelId="{ADFB6B15-2E2C-40C5-AE2A-5FA1D54F46C1}" srcId="{C2802505-2286-41E7-AE19-3ECD019B8698}" destId="{57942C9A-3CF6-4962-81AC-A4887DC477D2}" srcOrd="0" destOrd="0" parTransId="{47FCEEE4-189C-47A0-A8AD-717CDB100987}" sibTransId="{1AAE537C-2B1A-415B-9B8B-69DEC40871E0}"/>
    <dgm:cxn modelId="{7A5EB61E-EFDA-493C-8F1C-AE10744AE0A2}" type="presOf" srcId="{7A10E605-EFF7-47DD-8ECF-F8944BF5B655}" destId="{A737625D-F89B-4FB4-83B5-92AF0ECE765C}" srcOrd="0" destOrd="0" presId="urn:microsoft.com/office/officeart/2005/8/layout/vList2"/>
    <dgm:cxn modelId="{C96B4940-6372-48B8-BBF2-647A6862C42C}" srcId="{7A10E605-EFF7-47DD-8ECF-F8944BF5B655}" destId="{A242E799-9269-4CD8-BF3D-C1881F207F1A}" srcOrd="0" destOrd="0" parTransId="{7614B354-ED57-41FC-A72E-801195599945}" sibTransId="{4E06C642-FFB9-416C-969A-AE8DC1BB357C}"/>
    <dgm:cxn modelId="{423DB755-A73D-4876-83F0-E4E6C808C718}" srcId="{3353DE37-3E29-4C75-94CD-2D811373C1F8}" destId="{7A10E605-EFF7-47DD-8ECF-F8944BF5B655}" srcOrd="1" destOrd="0" parTransId="{5FD7C4B5-6266-4F36-925E-36B6F8F9CCD3}" sibTransId="{541F21E6-BC06-49B9-81DB-343F16F1ECF3}"/>
    <dgm:cxn modelId="{94129881-EB2E-434C-96AA-A36F2E1B8274}" srcId="{3353DE37-3E29-4C75-94CD-2D811373C1F8}" destId="{C2802505-2286-41E7-AE19-3ECD019B8698}" srcOrd="0" destOrd="0" parTransId="{E1591E2E-84DB-45F9-840A-08BDB0494B13}" sibTransId="{A40020E8-A3BC-44B8-BD46-CF27F16BAAED}"/>
    <dgm:cxn modelId="{9AEAC5BA-D3DB-4245-A6FB-4195A67F04DB}" type="presOf" srcId="{3353DE37-3E29-4C75-94CD-2D811373C1F8}" destId="{A7770BEE-1536-4062-AF93-E05AB8F49ACC}" srcOrd="0" destOrd="0" presId="urn:microsoft.com/office/officeart/2005/8/layout/vList2"/>
    <dgm:cxn modelId="{01C243BD-B02A-4ADC-B5E5-B2AEA353264F}" type="presOf" srcId="{57942C9A-3CF6-4962-81AC-A4887DC477D2}" destId="{3FB255C8-A7F0-44B9-94B2-A1CB73BED9BD}" srcOrd="0" destOrd="0" presId="urn:microsoft.com/office/officeart/2005/8/layout/vList2"/>
    <dgm:cxn modelId="{215800CD-E9F9-49F1-AEB3-7AD2244C660C}" type="presOf" srcId="{C2802505-2286-41E7-AE19-3ECD019B8698}" destId="{F501EAB7-6B34-4CFE-AE32-700582507FCF}" srcOrd="0" destOrd="0" presId="urn:microsoft.com/office/officeart/2005/8/layout/vList2"/>
    <dgm:cxn modelId="{9297B3D8-E899-4EAB-B92F-3ACD382699FD}" type="presOf" srcId="{A242E799-9269-4CD8-BF3D-C1881F207F1A}" destId="{D9366B55-16C6-4EC7-8BFF-7C4D35E780C7}" srcOrd="0" destOrd="0" presId="urn:microsoft.com/office/officeart/2005/8/layout/vList2"/>
    <dgm:cxn modelId="{75B1E01E-CCCE-41A2-A97D-233459796FA5}" type="presParOf" srcId="{A7770BEE-1536-4062-AF93-E05AB8F49ACC}" destId="{F501EAB7-6B34-4CFE-AE32-700582507FCF}" srcOrd="0" destOrd="0" presId="urn:microsoft.com/office/officeart/2005/8/layout/vList2"/>
    <dgm:cxn modelId="{768AFDB4-EE30-44DF-8BDC-383EFA37A463}" type="presParOf" srcId="{A7770BEE-1536-4062-AF93-E05AB8F49ACC}" destId="{3FB255C8-A7F0-44B9-94B2-A1CB73BED9BD}" srcOrd="1" destOrd="0" presId="urn:microsoft.com/office/officeart/2005/8/layout/vList2"/>
    <dgm:cxn modelId="{F544341D-6BCB-409D-9FD3-0F78CA3619E3}" type="presParOf" srcId="{A7770BEE-1536-4062-AF93-E05AB8F49ACC}" destId="{A737625D-F89B-4FB4-83B5-92AF0ECE765C}" srcOrd="2" destOrd="0" presId="urn:microsoft.com/office/officeart/2005/8/layout/vList2"/>
    <dgm:cxn modelId="{BD30BA14-C426-4D24-871E-9470C97D08C9}" type="presParOf" srcId="{A7770BEE-1536-4062-AF93-E05AB8F49ACC}" destId="{D9366B55-16C6-4EC7-8BFF-7C4D35E780C7}"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353DE37-3E29-4C75-94CD-2D811373C1F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C2802505-2286-41E7-AE19-3ECD019B8698}">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dirty="0">
            <a:solidFill>
              <a:schemeClr val="tx1"/>
            </a:solidFill>
            <a:latin typeface="Calibri" panose="020F0502020204030204" pitchFamily="34" charset="0"/>
            <a:cs typeface="Calibri" panose="020F0502020204030204" pitchFamily="34" charset="0"/>
          </a:endParaRPr>
        </a:p>
      </dgm:t>
    </dgm:pt>
    <dgm:pt modelId="{E1591E2E-84DB-45F9-840A-08BDB0494B13}" type="parTrans" cxnId="{94129881-EB2E-434C-96AA-A36F2E1B8274}">
      <dgm:prSet/>
      <dgm:spPr/>
      <dgm:t>
        <a:bodyPr/>
        <a:lstStyle/>
        <a:p>
          <a:endParaRPr lang="en-IN"/>
        </a:p>
      </dgm:t>
    </dgm:pt>
    <dgm:pt modelId="{A40020E8-A3BC-44B8-BD46-CF27F16BAAED}" type="sibTrans" cxnId="{94129881-EB2E-434C-96AA-A36F2E1B8274}">
      <dgm:prSet/>
      <dgm:spPr/>
      <dgm:t>
        <a:bodyPr/>
        <a:lstStyle/>
        <a:p>
          <a:endParaRPr lang="en-IN"/>
        </a:p>
      </dgm:t>
    </dgm:pt>
    <dgm:pt modelId="{57942C9A-3CF6-4962-81AC-A4887DC477D2}">
      <dgm:prSet phldrT="[Text]" custT="1"/>
      <dgm:spPr/>
      <dgm:t>
        <a:bodyPr/>
        <a:lstStyle/>
        <a:p>
          <a:r>
            <a:rPr lang="en-IN" sz="1400" dirty="0">
              <a:latin typeface="Calibri" panose="020F0502020204030204" pitchFamily="34" charset="0"/>
              <a:cs typeface="Calibri" panose="020F0502020204030204" pitchFamily="34" charset="0"/>
            </a:rPr>
            <a:t>32 columns, 40,773 rows</a:t>
          </a:r>
        </a:p>
      </dgm:t>
    </dgm:pt>
    <dgm:pt modelId="{47FCEEE4-189C-47A0-A8AD-717CDB100987}" type="parTrans" cxnId="{ADFB6B15-2E2C-40C5-AE2A-5FA1D54F46C1}">
      <dgm:prSet/>
      <dgm:spPr/>
      <dgm:t>
        <a:bodyPr/>
        <a:lstStyle/>
        <a:p>
          <a:endParaRPr lang="en-IN"/>
        </a:p>
      </dgm:t>
    </dgm:pt>
    <dgm:pt modelId="{1AAE537C-2B1A-415B-9B8B-69DEC40871E0}" type="sibTrans" cxnId="{ADFB6B15-2E2C-40C5-AE2A-5FA1D54F46C1}">
      <dgm:prSet/>
      <dgm:spPr/>
      <dgm:t>
        <a:bodyPr/>
        <a:lstStyle/>
        <a:p>
          <a:endParaRPr lang="en-IN"/>
        </a:p>
      </dgm:t>
    </dgm:pt>
    <dgm:pt modelId="{7A10E605-EFF7-47DD-8ECF-F8944BF5B655}">
      <dgm:prSet phldrT="[Text]" custT="1"/>
      <dgm:spPr/>
      <dgm:t>
        <a:bodyPr/>
        <a:lstStyle/>
        <a:p>
          <a:pPr algn="l"/>
          <a:r>
            <a:rPr lang="en-IN" sz="18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dirty="0">
            <a:solidFill>
              <a:schemeClr val="tx1"/>
            </a:solidFill>
            <a:latin typeface="Calibri" panose="020F0502020204030204" pitchFamily="34" charset="0"/>
            <a:cs typeface="Calibri" panose="020F0502020204030204" pitchFamily="34" charset="0"/>
          </a:endParaRPr>
        </a:p>
      </dgm:t>
    </dgm:pt>
    <dgm:pt modelId="{5FD7C4B5-6266-4F36-925E-36B6F8F9CCD3}" type="parTrans" cxnId="{423DB755-A73D-4876-83F0-E4E6C808C718}">
      <dgm:prSet/>
      <dgm:spPr/>
      <dgm:t>
        <a:bodyPr/>
        <a:lstStyle/>
        <a:p>
          <a:endParaRPr lang="en-IN"/>
        </a:p>
      </dgm:t>
    </dgm:pt>
    <dgm:pt modelId="{541F21E6-BC06-49B9-81DB-343F16F1ECF3}" type="sibTrans" cxnId="{423DB755-A73D-4876-83F0-E4E6C808C718}">
      <dgm:prSet/>
      <dgm:spPr/>
      <dgm:t>
        <a:bodyPr/>
        <a:lstStyle/>
        <a:p>
          <a:endParaRPr lang="en-IN"/>
        </a:p>
      </dgm:t>
    </dgm:pt>
    <dgm:pt modelId="{A242E799-9269-4CD8-BF3D-C1881F207F1A}">
      <dgm:prSet phldrT="[Text]" custT="1"/>
      <dgm:spPr/>
      <dgm:t>
        <a:bodyPr/>
        <a:lstStyle/>
        <a:p>
          <a:r>
            <a:rPr lang="en-IN" sz="1400" dirty="0">
              <a:latin typeface="Calibri" panose="020F0502020204030204" pitchFamily="34" charset="0"/>
              <a:cs typeface="Calibri" panose="020F0502020204030204" pitchFamily="34" charset="0"/>
            </a:rPr>
            <a:t>20 columns, 50,000 rows</a:t>
          </a:r>
        </a:p>
      </dgm:t>
    </dgm:pt>
    <dgm:pt modelId="{7614B354-ED57-41FC-A72E-801195599945}" type="parTrans" cxnId="{C96B4940-6372-48B8-BBF2-647A6862C42C}">
      <dgm:prSet/>
      <dgm:spPr/>
      <dgm:t>
        <a:bodyPr/>
        <a:lstStyle/>
        <a:p>
          <a:endParaRPr lang="en-IN"/>
        </a:p>
      </dgm:t>
    </dgm:pt>
    <dgm:pt modelId="{4E06C642-FFB9-416C-969A-AE8DC1BB357C}" type="sibTrans" cxnId="{C96B4940-6372-48B8-BBF2-647A6862C42C}">
      <dgm:prSet/>
      <dgm:spPr/>
      <dgm:t>
        <a:bodyPr/>
        <a:lstStyle/>
        <a:p>
          <a:endParaRPr lang="en-IN"/>
        </a:p>
      </dgm:t>
    </dgm:pt>
    <dgm:pt modelId="{A7770BEE-1536-4062-AF93-E05AB8F49ACC}" type="pres">
      <dgm:prSet presAssocID="{3353DE37-3E29-4C75-94CD-2D811373C1F8}" presName="linear" presStyleCnt="0">
        <dgm:presLayoutVars>
          <dgm:animLvl val="lvl"/>
          <dgm:resizeHandles val="exact"/>
        </dgm:presLayoutVars>
      </dgm:prSet>
      <dgm:spPr/>
    </dgm:pt>
    <dgm:pt modelId="{F501EAB7-6B34-4CFE-AE32-700582507FCF}" type="pres">
      <dgm:prSet presAssocID="{C2802505-2286-41E7-AE19-3ECD019B8698}" presName="parentText" presStyleLbl="node1" presStyleIdx="0" presStyleCnt="2" custLinFactNeighborX="-21019">
        <dgm:presLayoutVars>
          <dgm:chMax val="0"/>
          <dgm:bulletEnabled val="1"/>
        </dgm:presLayoutVars>
      </dgm:prSet>
      <dgm:spPr/>
    </dgm:pt>
    <dgm:pt modelId="{3FB255C8-A7F0-44B9-94B2-A1CB73BED9BD}" type="pres">
      <dgm:prSet presAssocID="{C2802505-2286-41E7-AE19-3ECD019B8698}" presName="childText" presStyleLbl="revTx" presStyleIdx="0" presStyleCnt="2">
        <dgm:presLayoutVars>
          <dgm:bulletEnabled val="1"/>
        </dgm:presLayoutVars>
      </dgm:prSet>
      <dgm:spPr/>
    </dgm:pt>
    <dgm:pt modelId="{A737625D-F89B-4FB4-83B5-92AF0ECE765C}" type="pres">
      <dgm:prSet presAssocID="{7A10E605-EFF7-47DD-8ECF-F8944BF5B655}" presName="parentText" presStyleLbl="node1" presStyleIdx="1" presStyleCnt="2">
        <dgm:presLayoutVars>
          <dgm:chMax val="0"/>
          <dgm:bulletEnabled val="1"/>
        </dgm:presLayoutVars>
      </dgm:prSet>
      <dgm:spPr/>
    </dgm:pt>
    <dgm:pt modelId="{D9366B55-16C6-4EC7-8BFF-7C4D35E780C7}" type="pres">
      <dgm:prSet presAssocID="{7A10E605-EFF7-47DD-8ECF-F8944BF5B655}" presName="childText" presStyleLbl="revTx" presStyleIdx="1" presStyleCnt="2">
        <dgm:presLayoutVars>
          <dgm:bulletEnabled val="1"/>
        </dgm:presLayoutVars>
      </dgm:prSet>
      <dgm:spPr/>
    </dgm:pt>
  </dgm:ptLst>
  <dgm:cxnLst>
    <dgm:cxn modelId="{ADFB6B15-2E2C-40C5-AE2A-5FA1D54F46C1}" srcId="{C2802505-2286-41E7-AE19-3ECD019B8698}" destId="{57942C9A-3CF6-4962-81AC-A4887DC477D2}" srcOrd="0" destOrd="0" parTransId="{47FCEEE4-189C-47A0-A8AD-717CDB100987}" sibTransId="{1AAE537C-2B1A-415B-9B8B-69DEC40871E0}"/>
    <dgm:cxn modelId="{7A5EB61E-EFDA-493C-8F1C-AE10744AE0A2}" type="presOf" srcId="{7A10E605-EFF7-47DD-8ECF-F8944BF5B655}" destId="{A737625D-F89B-4FB4-83B5-92AF0ECE765C}" srcOrd="0" destOrd="0" presId="urn:microsoft.com/office/officeart/2005/8/layout/vList2"/>
    <dgm:cxn modelId="{C96B4940-6372-48B8-BBF2-647A6862C42C}" srcId="{7A10E605-EFF7-47DD-8ECF-F8944BF5B655}" destId="{A242E799-9269-4CD8-BF3D-C1881F207F1A}" srcOrd="0" destOrd="0" parTransId="{7614B354-ED57-41FC-A72E-801195599945}" sibTransId="{4E06C642-FFB9-416C-969A-AE8DC1BB357C}"/>
    <dgm:cxn modelId="{423DB755-A73D-4876-83F0-E4E6C808C718}" srcId="{3353DE37-3E29-4C75-94CD-2D811373C1F8}" destId="{7A10E605-EFF7-47DD-8ECF-F8944BF5B655}" srcOrd="1" destOrd="0" parTransId="{5FD7C4B5-6266-4F36-925E-36B6F8F9CCD3}" sibTransId="{541F21E6-BC06-49B9-81DB-343F16F1ECF3}"/>
    <dgm:cxn modelId="{94129881-EB2E-434C-96AA-A36F2E1B8274}" srcId="{3353DE37-3E29-4C75-94CD-2D811373C1F8}" destId="{C2802505-2286-41E7-AE19-3ECD019B8698}" srcOrd="0" destOrd="0" parTransId="{E1591E2E-84DB-45F9-840A-08BDB0494B13}" sibTransId="{A40020E8-A3BC-44B8-BD46-CF27F16BAAED}"/>
    <dgm:cxn modelId="{9AEAC5BA-D3DB-4245-A6FB-4195A67F04DB}" type="presOf" srcId="{3353DE37-3E29-4C75-94CD-2D811373C1F8}" destId="{A7770BEE-1536-4062-AF93-E05AB8F49ACC}" srcOrd="0" destOrd="0" presId="urn:microsoft.com/office/officeart/2005/8/layout/vList2"/>
    <dgm:cxn modelId="{01C243BD-B02A-4ADC-B5E5-B2AEA353264F}" type="presOf" srcId="{57942C9A-3CF6-4962-81AC-A4887DC477D2}" destId="{3FB255C8-A7F0-44B9-94B2-A1CB73BED9BD}" srcOrd="0" destOrd="0" presId="urn:microsoft.com/office/officeart/2005/8/layout/vList2"/>
    <dgm:cxn modelId="{215800CD-E9F9-49F1-AEB3-7AD2244C660C}" type="presOf" srcId="{C2802505-2286-41E7-AE19-3ECD019B8698}" destId="{F501EAB7-6B34-4CFE-AE32-700582507FCF}" srcOrd="0" destOrd="0" presId="urn:microsoft.com/office/officeart/2005/8/layout/vList2"/>
    <dgm:cxn modelId="{9297B3D8-E899-4EAB-B92F-3ACD382699FD}" type="presOf" srcId="{A242E799-9269-4CD8-BF3D-C1881F207F1A}" destId="{D9366B55-16C6-4EC7-8BFF-7C4D35E780C7}" srcOrd="0" destOrd="0" presId="urn:microsoft.com/office/officeart/2005/8/layout/vList2"/>
    <dgm:cxn modelId="{75B1E01E-CCCE-41A2-A97D-233459796FA5}" type="presParOf" srcId="{A7770BEE-1536-4062-AF93-E05AB8F49ACC}" destId="{F501EAB7-6B34-4CFE-AE32-700582507FCF}" srcOrd="0" destOrd="0" presId="urn:microsoft.com/office/officeart/2005/8/layout/vList2"/>
    <dgm:cxn modelId="{768AFDB4-EE30-44DF-8BDC-383EFA37A463}" type="presParOf" srcId="{A7770BEE-1536-4062-AF93-E05AB8F49ACC}" destId="{3FB255C8-A7F0-44B9-94B2-A1CB73BED9BD}" srcOrd="1" destOrd="0" presId="urn:microsoft.com/office/officeart/2005/8/layout/vList2"/>
    <dgm:cxn modelId="{F544341D-6BCB-409D-9FD3-0F78CA3619E3}" type="presParOf" srcId="{A7770BEE-1536-4062-AF93-E05AB8F49ACC}" destId="{A737625D-F89B-4FB4-83B5-92AF0ECE765C}" srcOrd="2" destOrd="0" presId="urn:microsoft.com/office/officeart/2005/8/layout/vList2"/>
    <dgm:cxn modelId="{BD30BA14-C426-4D24-871E-9470C97D08C9}" type="presParOf" srcId="{A7770BEE-1536-4062-AF93-E05AB8F49ACC}" destId="{D9366B55-16C6-4EC7-8BFF-7C4D35E780C7}"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DA7418-20E5-4CCA-9792-170DDDD6D3F8}">
      <dsp:nvSpPr>
        <dsp:cNvPr id="0" name=""/>
        <dsp:cNvSpPr/>
      </dsp:nvSpPr>
      <dsp:spPr>
        <a:xfrm>
          <a:off x="0" y="533946"/>
          <a:ext cx="10572000" cy="907200"/>
        </a:xfrm>
        <a:prstGeom prst="rect">
          <a:avLst/>
        </a:prstGeom>
        <a:solidFill>
          <a:schemeClr val="lt2">
            <a:alpha val="90000"/>
            <a:hueOff val="0"/>
            <a:satOff val="0"/>
            <a:lumOff val="0"/>
            <a:alphaOff val="0"/>
          </a:schemeClr>
        </a:solidFill>
        <a:ln w="15875"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A700971-23F5-4D74-A801-EB25A248BD66}">
      <dsp:nvSpPr>
        <dsp:cNvPr id="0" name=""/>
        <dsp:cNvSpPr/>
      </dsp:nvSpPr>
      <dsp:spPr>
        <a:xfrm>
          <a:off x="528600" y="2586"/>
          <a:ext cx="7400400" cy="1062720"/>
        </a:xfrm>
        <a:prstGeom prst="roundRect">
          <a:avLst/>
        </a:prstGeom>
        <a:solidFill>
          <a:schemeClr val="dk2">
            <a:hueOff val="0"/>
            <a:satOff val="0"/>
            <a:lumOff val="0"/>
            <a:alphaOff val="0"/>
          </a:schemeClr>
        </a:solidFill>
        <a:ln w="15875"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718" tIns="0" rIns="279718" bIns="0" numCol="1" spcCol="1270" anchor="ctr" anchorCtr="0">
          <a:noAutofit/>
        </a:bodyPr>
        <a:lstStyle/>
        <a:p>
          <a:pPr marL="0" lvl="0" indent="0" algn="l" defTabSz="1600200">
            <a:lnSpc>
              <a:spcPct val="90000"/>
            </a:lnSpc>
            <a:spcBef>
              <a:spcPct val="0"/>
            </a:spcBef>
            <a:spcAft>
              <a:spcPct val="35000"/>
            </a:spcAft>
            <a:buNone/>
          </a:pPr>
          <a:r>
            <a:rPr lang="en-IN" sz="3600" b="1" kern="1200" dirty="0"/>
            <a:t>Bank Loan Case Study</a:t>
          </a:r>
          <a:endParaRPr lang="en-IN" sz="3600" kern="1200" dirty="0"/>
        </a:p>
      </dsp:txBody>
      <dsp:txXfrm>
        <a:off x="580478" y="54464"/>
        <a:ext cx="7296644" cy="9589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20BB13-E79F-4F47-809D-40E46CB9DFF4}">
      <dsp:nvSpPr>
        <dsp:cNvPr id="0" name=""/>
        <dsp:cNvSpPr/>
      </dsp:nvSpPr>
      <dsp:spPr>
        <a:xfrm>
          <a:off x="792899" y="0"/>
          <a:ext cx="8986200" cy="653422"/>
        </a:xfrm>
        <a:prstGeom prst="rightArrow">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933A73-3AA6-40AC-87DF-5F193CB51A41}">
      <dsp:nvSpPr>
        <dsp:cNvPr id="0" name=""/>
        <dsp:cNvSpPr/>
      </dsp:nvSpPr>
      <dsp:spPr>
        <a:xfrm>
          <a:off x="3700200" y="196026"/>
          <a:ext cx="3171600" cy="261368"/>
        </a:xfrm>
        <a:prstGeom prst="roundRect">
          <a:avLst/>
        </a:prstGeom>
        <a:solidFill>
          <a:schemeClr val="dk2">
            <a:hueOff val="0"/>
            <a:satOff val="0"/>
            <a:lumOff val="0"/>
            <a:alphaOff val="0"/>
          </a:schemeClr>
        </a:solidFill>
        <a:ln w="15875"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IN" sz="1000" kern="1200"/>
            <a:t>Author: Sheevam Chakraborty</a:t>
          </a:r>
        </a:p>
      </dsp:txBody>
      <dsp:txXfrm>
        <a:off x="3712959" y="208785"/>
        <a:ext cx="3146082" cy="2358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01EAB7-6B34-4CFE-AE32-700582507FCF}">
      <dsp:nvSpPr>
        <dsp:cNvPr id="0" name=""/>
        <dsp:cNvSpPr/>
      </dsp:nvSpPr>
      <dsp:spPr>
        <a:xfrm>
          <a:off x="0" y="3163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56307"/>
        <a:ext cx="3368764" cy="456092"/>
      </dsp:txXfrm>
    </dsp:sp>
    <dsp:sp modelId="{3FB255C8-A7F0-44B9-94B2-A1CB73BED9BD}">
      <dsp:nvSpPr>
        <dsp:cNvPr id="0" name=""/>
        <dsp:cNvSpPr/>
      </dsp:nvSpPr>
      <dsp:spPr>
        <a:xfrm>
          <a:off x="0" y="53707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32 columns, 40,773 rows</a:t>
          </a:r>
        </a:p>
      </dsp:txBody>
      <dsp:txXfrm>
        <a:off x="0" y="537073"/>
        <a:ext cx="3418112" cy="447120"/>
      </dsp:txXfrm>
    </dsp:sp>
    <dsp:sp modelId="{A737625D-F89B-4FB4-83B5-92AF0ECE765C}">
      <dsp:nvSpPr>
        <dsp:cNvPr id="0" name=""/>
        <dsp:cNvSpPr/>
      </dsp:nvSpPr>
      <dsp:spPr>
        <a:xfrm>
          <a:off x="0" y="98419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1008867"/>
        <a:ext cx="3368764" cy="456092"/>
      </dsp:txXfrm>
    </dsp:sp>
    <dsp:sp modelId="{D9366B55-16C6-4EC7-8BFF-7C4D35E780C7}">
      <dsp:nvSpPr>
        <dsp:cNvPr id="0" name=""/>
        <dsp:cNvSpPr/>
      </dsp:nvSpPr>
      <dsp:spPr>
        <a:xfrm>
          <a:off x="0" y="148963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20 columns, 50,000 rows</a:t>
          </a:r>
        </a:p>
      </dsp:txBody>
      <dsp:txXfrm>
        <a:off x="0" y="1489633"/>
        <a:ext cx="3418112" cy="4471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01EAB7-6B34-4CFE-AE32-700582507FCF}">
      <dsp:nvSpPr>
        <dsp:cNvPr id="0" name=""/>
        <dsp:cNvSpPr/>
      </dsp:nvSpPr>
      <dsp:spPr>
        <a:xfrm>
          <a:off x="0" y="3163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56307"/>
        <a:ext cx="3368764" cy="456092"/>
      </dsp:txXfrm>
    </dsp:sp>
    <dsp:sp modelId="{3FB255C8-A7F0-44B9-94B2-A1CB73BED9BD}">
      <dsp:nvSpPr>
        <dsp:cNvPr id="0" name=""/>
        <dsp:cNvSpPr/>
      </dsp:nvSpPr>
      <dsp:spPr>
        <a:xfrm>
          <a:off x="0" y="53707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32 columns, 40,773 rows</a:t>
          </a:r>
        </a:p>
      </dsp:txBody>
      <dsp:txXfrm>
        <a:off x="0" y="537073"/>
        <a:ext cx="3418112" cy="447120"/>
      </dsp:txXfrm>
    </dsp:sp>
    <dsp:sp modelId="{A737625D-F89B-4FB4-83B5-92AF0ECE765C}">
      <dsp:nvSpPr>
        <dsp:cNvPr id="0" name=""/>
        <dsp:cNvSpPr/>
      </dsp:nvSpPr>
      <dsp:spPr>
        <a:xfrm>
          <a:off x="0" y="98419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1008867"/>
        <a:ext cx="3368764" cy="456092"/>
      </dsp:txXfrm>
    </dsp:sp>
    <dsp:sp modelId="{D9366B55-16C6-4EC7-8BFF-7C4D35E780C7}">
      <dsp:nvSpPr>
        <dsp:cNvPr id="0" name=""/>
        <dsp:cNvSpPr/>
      </dsp:nvSpPr>
      <dsp:spPr>
        <a:xfrm>
          <a:off x="0" y="148963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20 columns, 50,000 rows</a:t>
          </a:r>
        </a:p>
      </dsp:txBody>
      <dsp:txXfrm>
        <a:off x="0" y="1489633"/>
        <a:ext cx="3418112" cy="44712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01EAB7-6B34-4CFE-AE32-700582507FCF}">
      <dsp:nvSpPr>
        <dsp:cNvPr id="0" name=""/>
        <dsp:cNvSpPr/>
      </dsp:nvSpPr>
      <dsp:spPr>
        <a:xfrm>
          <a:off x="0" y="3163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56307"/>
        <a:ext cx="3368764" cy="456092"/>
      </dsp:txXfrm>
    </dsp:sp>
    <dsp:sp modelId="{3FB255C8-A7F0-44B9-94B2-A1CB73BED9BD}">
      <dsp:nvSpPr>
        <dsp:cNvPr id="0" name=""/>
        <dsp:cNvSpPr/>
      </dsp:nvSpPr>
      <dsp:spPr>
        <a:xfrm>
          <a:off x="0" y="53707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32 columns, 40,773 rows</a:t>
          </a:r>
        </a:p>
      </dsp:txBody>
      <dsp:txXfrm>
        <a:off x="0" y="537073"/>
        <a:ext cx="3418112" cy="447120"/>
      </dsp:txXfrm>
    </dsp:sp>
    <dsp:sp modelId="{A737625D-F89B-4FB4-83B5-92AF0ECE765C}">
      <dsp:nvSpPr>
        <dsp:cNvPr id="0" name=""/>
        <dsp:cNvSpPr/>
      </dsp:nvSpPr>
      <dsp:spPr>
        <a:xfrm>
          <a:off x="0" y="98419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1008867"/>
        <a:ext cx="3368764" cy="456092"/>
      </dsp:txXfrm>
    </dsp:sp>
    <dsp:sp modelId="{D9366B55-16C6-4EC7-8BFF-7C4D35E780C7}">
      <dsp:nvSpPr>
        <dsp:cNvPr id="0" name=""/>
        <dsp:cNvSpPr/>
      </dsp:nvSpPr>
      <dsp:spPr>
        <a:xfrm>
          <a:off x="0" y="148963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20 columns, 50,000 rows</a:t>
          </a:r>
        </a:p>
      </dsp:txBody>
      <dsp:txXfrm>
        <a:off x="0" y="1489633"/>
        <a:ext cx="3418112" cy="44712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01EAB7-6B34-4CFE-AE32-700582507FCF}">
      <dsp:nvSpPr>
        <dsp:cNvPr id="0" name=""/>
        <dsp:cNvSpPr/>
      </dsp:nvSpPr>
      <dsp:spPr>
        <a:xfrm>
          <a:off x="0" y="3163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56307"/>
        <a:ext cx="3368764" cy="456092"/>
      </dsp:txXfrm>
    </dsp:sp>
    <dsp:sp modelId="{3FB255C8-A7F0-44B9-94B2-A1CB73BED9BD}">
      <dsp:nvSpPr>
        <dsp:cNvPr id="0" name=""/>
        <dsp:cNvSpPr/>
      </dsp:nvSpPr>
      <dsp:spPr>
        <a:xfrm>
          <a:off x="0" y="53707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32 columns, 40,773 rows</a:t>
          </a:r>
        </a:p>
      </dsp:txBody>
      <dsp:txXfrm>
        <a:off x="0" y="537073"/>
        <a:ext cx="3418112" cy="447120"/>
      </dsp:txXfrm>
    </dsp:sp>
    <dsp:sp modelId="{A737625D-F89B-4FB4-83B5-92AF0ECE765C}">
      <dsp:nvSpPr>
        <dsp:cNvPr id="0" name=""/>
        <dsp:cNvSpPr/>
      </dsp:nvSpPr>
      <dsp:spPr>
        <a:xfrm>
          <a:off x="0" y="98419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1008867"/>
        <a:ext cx="3368764" cy="456092"/>
      </dsp:txXfrm>
    </dsp:sp>
    <dsp:sp modelId="{D9366B55-16C6-4EC7-8BFF-7C4D35E780C7}">
      <dsp:nvSpPr>
        <dsp:cNvPr id="0" name=""/>
        <dsp:cNvSpPr/>
      </dsp:nvSpPr>
      <dsp:spPr>
        <a:xfrm>
          <a:off x="0" y="148963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20 columns, 50,000 rows</a:t>
          </a:r>
        </a:p>
      </dsp:txBody>
      <dsp:txXfrm>
        <a:off x="0" y="1489633"/>
        <a:ext cx="3418112" cy="44712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01EAB7-6B34-4CFE-AE32-700582507FCF}">
      <dsp:nvSpPr>
        <dsp:cNvPr id="0" name=""/>
        <dsp:cNvSpPr/>
      </dsp:nvSpPr>
      <dsp:spPr>
        <a:xfrm>
          <a:off x="0" y="3163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56307"/>
        <a:ext cx="3368764" cy="456092"/>
      </dsp:txXfrm>
    </dsp:sp>
    <dsp:sp modelId="{3FB255C8-A7F0-44B9-94B2-A1CB73BED9BD}">
      <dsp:nvSpPr>
        <dsp:cNvPr id="0" name=""/>
        <dsp:cNvSpPr/>
      </dsp:nvSpPr>
      <dsp:spPr>
        <a:xfrm>
          <a:off x="0" y="53707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32 columns, 40,773 rows</a:t>
          </a:r>
        </a:p>
      </dsp:txBody>
      <dsp:txXfrm>
        <a:off x="0" y="537073"/>
        <a:ext cx="3418112" cy="447120"/>
      </dsp:txXfrm>
    </dsp:sp>
    <dsp:sp modelId="{A737625D-F89B-4FB4-83B5-92AF0ECE765C}">
      <dsp:nvSpPr>
        <dsp:cNvPr id="0" name=""/>
        <dsp:cNvSpPr/>
      </dsp:nvSpPr>
      <dsp:spPr>
        <a:xfrm>
          <a:off x="0" y="98419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1008867"/>
        <a:ext cx="3368764" cy="456092"/>
      </dsp:txXfrm>
    </dsp:sp>
    <dsp:sp modelId="{D9366B55-16C6-4EC7-8BFF-7C4D35E780C7}">
      <dsp:nvSpPr>
        <dsp:cNvPr id="0" name=""/>
        <dsp:cNvSpPr/>
      </dsp:nvSpPr>
      <dsp:spPr>
        <a:xfrm>
          <a:off x="0" y="148963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20 columns, 50,000 rows</a:t>
          </a:r>
        </a:p>
      </dsp:txBody>
      <dsp:txXfrm>
        <a:off x="0" y="1489633"/>
        <a:ext cx="3418112" cy="44712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01EAB7-6B34-4CFE-AE32-700582507FCF}">
      <dsp:nvSpPr>
        <dsp:cNvPr id="0" name=""/>
        <dsp:cNvSpPr/>
      </dsp:nvSpPr>
      <dsp:spPr>
        <a:xfrm>
          <a:off x="0" y="3163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1">
                <a:extLst>
                  <a:ext uri="{A12FA001-AC4F-418D-AE19-62706E023703}">
                    <ahyp:hlinkClr xmlns:ahyp="http://schemas.microsoft.com/office/drawing/2018/hyperlinkcolor" val="tx"/>
                  </a:ext>
                </a:extLst>
              </a:hlinkClick>
            </a:rPr>
            <a:t>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56307"/>
        <a:ext cx="3368764" cy="456092"/>
      </dsp:txXfrm>
    </dsp:sp>
    <dsp:sp modelId="{3FB255C8-A7F0-44B9-94B2-A1CB73BED9BD}">
      <dsp:nvSpPr>
        <dsp:cNvPr id="0" name=""/>
        <dsp:cNvSpPr/>
      </dsp:nvSpPr>
      <dsp:spPr>
        <a:xfrm>
          <a:off x="0" y="53707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32 columns, 40,773 rows</a:t>
          </a:r>
        </a:p>
      </dsp:txBody>
      <dsp:txXfrm>
        <a:off x="0" y="537073"/>
        <a:ext cx="3418112" cy="447120"/>
      </dsp:txXfrm>
    </dsp:sp>
    <dsp:sp modelId="{A737625D-F89B-4FB4-83B5-92AF0ECE765C}">
      <dsp:nvSpPr>
        <dsp:cNvPr id="0" name=""/>
        <dsp:cNvSpPr/>
      </dsp:nvSpPr>
      <dsp:spPr>
        <a:xfrm>
          <a:off x="0" y="984193"/>
          <a:ext cx="3418112" cy="50544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800" kern="1200" dirty="0">
              <a:solidFill>
                <a:schemeClr val="tx1"/>
              </a:solidFill>
              <a:latin typeface="Calibri" panose="020F0502020204030204" pitchFamily="34" charset="0"/>
              <a:cs typeface="Calibri" panose="020F0502020204030204" pitchFamily="34" charset="0"/>
              <a:hlinkClick xmlns:r="http://schemas.openxmlformats.org/officeDocument/2006/relationships" r:id="rId2">
                <a:extLst>
                  <a:ext uri="{A12FA001-AC4F-418D-AE19-62706E023703}">
                    <ahyp:hlinkClr xmlns:ahyp="http://schemas.microsoft.com/office/drawing/2018/hyperlinkcolor" val="tx"/>
                  </a:ext>
                </a:extLst>
              </a:hlinkClick>
            </a:rPr>
            <a:t>Previous Applications</a:t>
          </a:r>
          <a:endParaRPr lang="en-IN" sz="1800" kern="1200" dirty="0">
            <a:solidFill>
              <a:schemeClr val="tx1"/>
            </a:solidFill>
            <a:latin typeface="Calibri" panose="020F0502020204030204" pitchFamily="34" charset="0"/>
            <a:cs typeface="Calibri" panose="020F0502020204030204" pitchFamily="34" charset="0"/>
          </a:endParaRPr>
        </a:p>
      </dsp:txBody>
      <dsp:txXfrm>
        <a:off x="24674" y="1008867"/>
        <a:ext cx="3368764" cy="456092"/>
      </dsp:txXfrm>
    </dsp:sp>
    <dsp:sp modelId="{D9366B55-16C6-4EC7-8BFF-7C4D35E780C7}">
      <dsp:nvSpPr>
        <dsp:cNvPr id="0" name=""/>
        <dsp:cNvSpPr/>
      </dsp:nvSpPr>
      <dsp:spPr>
        <a:xfrm>
          <a:off x="0" y="1489633"/>
          <a:ext cx="3418112" cy="447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525" tIns="17780" rIns="99568" bIns="17780" numCol="1" spcCol="1270" anchor="t" anchorCtr="0">
          <a:noAutofit/>
        </a:bodyPr>
        <a:lstStyle/>
        <a:p>
          <a:pPr marL="114300" lvl="1" indent="-114300" algn="l" defTabSz="622300">
            <a:lnSpc>
              <a:spcPct val="90000"/>
            </a:lnSpc>
            <a:spcBef>
              <a:spcPct val="0"/>
            </a:spcBef>
            <a:spcAft>
              <a:spcPct val="20000"/>
            </a:spcAft>
            <a:buChar char="•"/>
          </a:pPr>
          <a:r>
            <a:rPr lang="en-IN" sz="1400" kern="1200" dirty="0">
              <a:latin typeface="Calibri" panose="020F0502020204030204" pitchFamily="34" charset="0"/>
              <a:cs typeface="Calibri" panose="020F0502020204030204" pitchFamily="34" charset="0"/>
            </a:rPr>
            <a:t>20 columns, 50,000 rows</a:t>
          </a:r>
        </a:p>
      </dsp:txBody>
      <dsp:txXfrm>
        <a:off x="0" y="1489633"/>
        <a:ext cx="3418112" cy="44712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F76B995-5987-4C23-8739-87B33FDC08F4}" type="datetimeFigureOut">
              <a:rPr lang="en-IN" smtClean="0"/>
              <a:t>21-12-2023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340876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F76B995-5987-4C23-8739-87B33FDC08F4}" type="datetimeFigureOut">
              <a:rPr lang="en-IN" smtClean="0"/>
              <a:t>21-12-2023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3762160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EF76B995-5987-4C23-8739-87B33FDC08F4}" type="datetimeFigureOut">
              <a:rPr lang="en-IN" smtClean="0"/>
              <a:t>21-12-2023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7797193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EF76B995-5987-4C23-8739-87B33FDC08F4}" type="datetimeFigureOut">
              <a:rPr lang="en-IN" smtClean="0"/>
              <a:t>21-12-2023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173895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76B995-5987-4C23-8739-87B33FDC08F4}" type="datetimeFigureOut">
              <a:rPr lang="en-IN" smtClean="0"/>
              <a:t>21-12-2023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22671542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76B995-5987-4C23-8739-87B33FDC08F4}" type="datetimeFigureOut">
              <a:rPr lang="en-IN" smtClean="0"/>
              <a:t>21-12-2023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663444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76B995-5987-4C23-8739-87B33FDC08F4}" type="datetimeFigureOut">
              <a:rPr lang="en-IN" smtClean="0"/>
              <a:t>21-12-2023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1650609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76B995-5987-4C23-8739-87B33FDC08F4}" type="datetimeFigureOut">
              <a:rPr lang="en-IN" smtClean="0"/>
              <a:t>21-12-2023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14780238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F76B995-5987-4C23-8739-87B33FDC08F4}" type="datetimeFigureOut">
              <a:rPr lang="en-IN" smtClean="0"/>
              <a:t>21-12-2023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1170945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F76B995-5987-4C23-8739-87B33FDC08F4}" type="datetimeFigureOut">
              <a:rPr lang="en-IN" smtClean="0"/>
              <a:t>21-12-2023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2236049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F76B995-5987-4C23-8739-87B33FDC08F4}" type="datetimeFigureOut">
              <a:rPr lang="en-IN" smtClean="0"/>
              <a:t>21-12-2023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2100316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76B995-5987-4C23-8739-87B33FDC08F4}" type="datetimeFigureOut">
              <a:rPr lang="en-IN" smtClean="0"/>
              <a:t>21-12-2023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1324648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F76B995-5987-4C23-8739-87B33FDC08F4}" type="datetimeFigureOut">
              <a:rPr lang="en-IN" smtClean="0"/>
              <a:t>21-12-2023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812043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EF76B995-5987-4C23-8739-87B33FDC08F4}" type="datetimeFigureOut">
              <a:rPr lang="en-IN" smtClean="0"/>
              <a:t>21-12-2023</a:t>
            </a:fld>
            <a:endParaRPr lang="en-IN"/>
          </a:p>
        </p:txBody>
      </p:sp>
      <p:sp>
        <p:nvSpPr>
          <p:cNvPr id="6" name="Footer Placeholder 5"/>
          <p:cNvSpPr>
            <a:spLocks noGrp="1"/>
          </p:cNvSpPr>
          <p:nvPr>
            <p:ph type="ftr" sz="quarter" idx="11"/>
          </p:nvPr>
        </p:nvSpPr>
        <p:spPr>
          <a:xfrm>
            <a:off x="590396" y="6041362"/>
            <a:ext cx="3295413" cy="365125"/>
          </a:xfrm>
        </p:spPr>
        <p:txBody>
          <a:bodyPr/>
          <a:lstStyle/>
          <a:p>
            <a:endParaRPr lang="en-IN"/>
          </a:p>
        </p:txBody>
      </p:sp>
      <p:sp>
        <p:nvSpPr>
          <p:cNvPr id="7" name="Slide Number Placeholder 6"/>
          <p:cNvSpPr>
            <a:spLocks noGrp="1"/>
          </p:cNvSpPr>
          <p:nvPr>
            <p:ph type="sldNum" sz="quarter" idx="12"/>
          </p:nvPr>
        </p:nvSpPr>
        <p:spPr>
          <a:xfrm>
            <a:off x="4862689" y="5915888"/>
            <a:ext cx="1062155" cy="490599"/>
          </a:xfrm>
        </p:spPr>
        <p:txBody>
          <a:bodyPr/>
          <a:lstStyle/>
          <a:p>
            <a:fld id="{53FDFB0B-E731-40EE-90E4-DAC1AFC7E944}" type="slidenum">
              <a:rPr lang="en-IN" smtClean="0"/>
              <a:t>‹#›</a:t>
            </a:fld>
            <a:endParaRPr lang="en-IN"/>
          </a:p>
        </p:txBody>
      </p:sp>
    </p:spTree>
    <p:extLst>
      <p:ext uri="{BB962C8B-B14F-4D97-AF65-F5344CB8AC3E}">
        <p14:creationId xmlns:p14="http://schemas.microsoft.com/office/powerpoint/2010/main" val="36319367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IN"/>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EF76B995-5987-4C23-8739-87B33FDC08F4}" type="datetimeFigureOut">
              <a:rPr lang="en-IN" smtClean="0"/>
              <a:t>21-12-2023</a:t>
            </a:fld>
            <a:endParaRPr lang="en-IN"/>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53FDFB0B-E731-40EE-90E4-DAC1AFC7E944}" type="slidenum">
              <a:rPr lang="en-IN" smtClean="0"/>
              <a:t>‹#›</a:t>
            </a:fld>
            <a:endParaRPr lang="en-IN"/>
          </a:p>
        </p:txBody>
      </p:sp>
    </p:spTree>
    <p:extLst>
      <p:ext uri="{BB962C8B-B14F-4D97-AF65-F5344CB8AC3E}">
        <p14:creationId xmlns:p14="http://schemas.microsoft.com/office/powerpoint/2010/main" val="5098950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microsoft.com/office/2007/relationships/hdphoto" Target="../media/hdphoto1.wdp"/><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chart" Target="../charts/chart3.xml"/><Relationship Id="rId2" Type="http://schemas.openxmlformats.org/officeDocument/2006/relationships/diagramData" Target="../diagrams/data6.xml"/><Relationship Id="rId1"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1.xml.rels><?xml version="1.0" encoding="UTF-8" standalone="yes"?>
<Relationships xmlns="http://schemas.openxmlformats.org/package/2006/relationships"><Relationship Id="rId8" Type="http://schemas.openxmlformats.org/officeDocument/2006/relationships/chart" Target="../charts/chart5.xml"/><Relationship Id="rId3" Type="http://schemas.openxmlformats.org/officeDocument/2006/relationships/diagramLayout" Target="../diagrams/layout7.xml"/><Relationship Id="rId7" Type="http://schemas.openxmlformats.org/officeDocument/2006/relationships/chart" Target="../charts/chart4.xml"/><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7.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CwhQtfjGLYD-h88Bt_uOEyxyE-5Z56L6/edit?usp=sharing&amp;ouid=111803689002841526598&amp;rtpof=true&amp;sd=true" TargetMode="External"/><Relationship Id="rId2" Type="http://schemas.openxmlformats.org/officeDocument/2006/relationships/hyperlink" Target="https://docs.google.com/spreadsheets/d/1SW8nT_KTYr3KwMdnY5dpmEcz9meTNOWX/edit?usp=sharing&amp;ouid=111803689002841526598&amp;rtpof=true&amp;sd=true"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4.xml"/><Relationship Id="rId7" Type="http://schemas.openxmlformats.org/officeDocument/2006/relationships/image" Target="../media/image3.png"/><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8" Type="http://schemas.openxmlformats.org/officeDocument/2006/relationships/chart" Target="../charts/chart2.xml"/><Relationship Id="rId3" Type="http://schemas.openxmlformats.org/officeDocument/2006/relationships/diagramLayout" Target="../diagrams/layout5.xml"/><Relationship Id="rId7" Type="http://schemas.openxmlformats.org/officeDocument/2006/relationships/chart" Target="../charts/chart1.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66016E-A39E-1A82-ABEC-ADE53EC1ED0D}"/>
              </a:ext>
            </a:extLst>
          </p:cNvPr>
          <p:cNvPicPr>
            <a:picLocks noChangeAspect="1"/>
          </p:cNvPicPr>
          <p:nvPr/>
        </p:nvPicPr>
        <p:blipFill>
          <a:blip r:embed="rId2">
            <a:extLst>
              <a:ext uri="{BEBA8EAE-BF5A-486C-A8C5-ECC9F3942E4B}">
                <a14:imgProps xmlns:a14="http://schemas.microsoft.com/office/drawing/2010/main">
                  <a14:imgLayer r:embed="rId3">
                    <a14:imgEffect>
                      <a14:artisticGlass/>
                    </a14:imgEffect>
                  </a14:imgLayer>
                </a14:imgProps>
              </a:ext>
              <a:ext uri="{28A0092B-C50C-407E-A947-70E740481C1C}">
                <a14:useLocalDpi xmlns:a14="http://schemas.microsoft.com/office/drawing/2010/main" val="0"/>
              </a:ext>
            </a:extLst>
          </a:blip>
          <a:stretch>
            <a:fillRect/>
          </a:stretch>
        </p:blipFill>
        <p:spPr>
          <a:xfrm>
            <a:off x="1" y="1"/>
            <a:ext cx="12192000" cy="6869614"/>
          </a:xfrm>
          <a:prstGeom prst="rect">
            <a:avLst/>
          </a:prstGeom>
        </p:spPr>
      </p:pic>
      <p:graphicFrame>
        <p:nvGraphicFramePr>
          <p:cNvPr id="6" name="Diagram 5">
            <a:extLst>
              <a:ext uri="{FF2B5EF4-FFF2-40B4-BE49-F238E27FC236}">
                <a16:creationId xmlns:a16="http://schemas.microsoft.com/office/drawing/2014/main" id="{23389093-3889-7318-3AF7-8811F7FEDABE}"/>
              </a:ext>
            </a:extLst>
          </p:cNvPr>
          <p:cNvGraphicFramePr/>
          <p:nvPr>
            <p:extLst>
              <p:ext uri="{D42A27DB-BD31-4B8C-83A1-F6EECF244321}">
                <p14:modId xmlns:p14="http://schemas.microsoft.com/office/powerpoint/2010/main" val="524216507"/>
              </p:ext>
            </p:extLst>
          </p:nvPr>
        </p:nvGraphicFramePr>
        <p:xfrm>
          <a:off x="810000" y="3746241"/>
          <a:ext cx="10572000" cy="14437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7" name="Diagram 6">
            <a:extLst>
              <a:ext uri="{FF2B5EF4-FFF2-40B4-BE49-F238E27FC236}">
                <a16:creationId xmlns:a16="http://schemas.microsoft.com/office/drawing/2014/main" id="{B1139CBD-B29F-1C88-8A0D-245F11B63E13}"/>
              </a:ext>
            </a:extLst>
          </p:cNvPr>
          <p:cNvGraphicFramePr/>
          <p:nvPr>
            <p:extLst>
              <p:ext uri="{D42A27DB-BD31-4B8C-83A1-F6EECF244321}">
                <p14:modId xmlns:p14="http://schemas.microsoft.com/office/powerpoint/2010/main" val="2768203132"/>
              </p:ext>
            </p:extLst>
          </p:nvPr>
        </p:nvGraphicFramePr>
        <p:xfrm>
          <a:off x="810000" y="5544463"/>
          <a:ext cx="10572000" cy="65342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2141478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377DDB76-2DAB-F9E3-0096-7252A030CBB7}"/>
              </a:ext>
            </a:extLst>
          </p:cNvPr>
          <p:cNvGraphicFramePr/>
          <p:nvPr>
            <p:extLst>
              <p:ext uri="{D42A27DB-BD31-4B8C-83A1-F6EECF244321}">
                <p14:modId xmlns:p14="http://schemas.microsoft.com/office/powerpoint/2010/main" val="2652213657"/>
              </p:ext>
            </p:extLst>
          </p:nvPr>
        </p:nvGraphicFramePr>
        <p:xfrm>
          <a:off x="7312093" y="877078"/>
          <a:ext cx="3418112" cy="19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F59C2B9E-F053-9086-2D68-A8B6FEE67909}"/>
              </a:ext>
            </a:extLst>
          </p:cNvPr>
          <p:cNvSpPr txBox="1"/>
          <p:nvPr/>
        </p:nvSpPr>
        <p:spPr>
          <a:xfrm>
            <a:off x="734786" y="707109"/>
            <a:ext cx="4900904" cy="2800767"/>
          </a:xfrm>
          <a:prstGeom prst="rect">
            <a:avLst/>
          </a:prstGeom>
          <a:noFill/>
        </p:spPr>
        <p:txBody>
          <a:bodyPr wrap="square">
            <a:spAutoFit/>
          </a:bodyPr>
          <a:lstStyle/>
          <a:p>
            <a:r>
              <a:rPr lang="en-US" sz="1600" dirty="0">
                <a:latin typeface="Calibri" panose="020F0502020204030204" pitchFamily="34" charset="0"/>
                <a:cs typeface="Calibri" panose="020F0502020204030204" pitchFamily="34" charset="0"/>
              </a:rPr>
              <a:t>D. Perform Univariate, Segmented Univariate, and Bivariate Analysis: To gain insights into the driving factors of loan default, it is important to conduct various analyses on consumer and loan attributes.</a:t>
            </a:r>
          </a:p>
          <a:p>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Task: Perform univariate analysis to understand the distribution of individual variables, segmented univariate analysis to compare variable distributions for different scenarios, and bivariate analysis to explore relationships between variables and the target variable using Excel functions and features.</a:t>
            </a:r>
            <a:endParaRPr lang="en-IN" sz="1600" dirty="0">
              <a:latin typeface="Calibri" panose="020F0502020204030204" pitchFamily="34" charset="0"/>
              <a:cs typeface="Calibri" panose="020F0502020204030204" pitchFamily="34" charset="0"/>
            </a:endParaRPr>
          </a:p>
        </p:txBody>
      </p:sp>
      <p:graphicFrame>
        <p:nvGraphicFramePr>
          <p:cNvPr id="11" name="Table 10">
            <a:extLst>
              <a:ext uri="{FF2B5EF4-FFF2-40B4-BE49-F238E27FC236}">
                <a16:creationId xmlns:a16="http://schemas.microsoft.com/office/drawing/2014/main" id="{9C64C9A5-8AF5-028E-10B1-634C70D58405}"/>
              </a:ext>
            </a:extLst>
          </p:cNvPr>
          <p:cNvGraphicFramePr>
            <a:graphicFrameLocks noGrp="1"/>
          </p:cNvGraphicFramePr>
          <p:nvPr>
            <p:extLst>
              <p:ext uri="{D42A27DB-BD31-4B8C-83A1-F6EECF244321}">
                <p14:modId xmlns:p14="http://schemas.microsoft.com/office/powerpoint/2010/main" val="2156656299"/>
              </p:ext>
            </p:extLst>
          </p:nvPr>
        </p:nvGraphicFramePr>
        <p:xfrm>
          <a:off x="401218" y="4051660"/>
          <a:ext cx="6102219" cy="2369822"/>
        </p:xfrm>
        <a:graphic>
          <a:graphicData uri="http://schemas.openxmlformats.org/drawingml/2006/table">
            <a:tbl>
              <a:tblPr/>
              <a:tblGrid>
                <a:gridCol w="550095">
                  <a:extLst>
                    <a:ext uri="{9D8B030D-6E8A-4147-A177-3AD203B41FA5}">
                      <a16:colId xmlns:a16="http://schemas.microsoft.com/office/drawing/2014/main" val="2687427398"/>
                    </a:ext>
                  </a:extLst>
                </a:gridCol>
                <a:gridCol w="972262">
                  <a:extLst>
                    <a:ext uri="{9D8B030D-6E8A-4147-A177-3AD203B41FA5}">
                      <a16:colId xmlns:a16="http://schemas.microsoft.com/office/drawing/2014/main" val="162006687"/>
                    </a:ext>
                  </a:extLst>
                </a:gridCol>
                <a:gridCol w="1330463">
                  <a:extLst>
                    <a:ext uri="{9D8B030D-6E8A-4147-A177-3AD203B41FA5}">
                      <a16:colId xmlns:a16="http://schemas.microsoft.com/office/drawing/2014/main" val="1896816032"/>
                    </a:ext>
                  </a:extLst>
                </a:gridCol>
                <a:gridCol w="1087398">
                  <a:extLst>
                    <a:ext uri="{9D8B030D-6E8A-4147-A177-3AD203B41FA5}">
                      <a16:colId xmlns:a16="http://schemas.microsoft.com/office/drawing/2014/main" val="307786587"/>
                    </a:ext>
                  </a:extLst>
                </a:gridCol>
                <a:gridCol w="933882">
                  <a:extLst>
                    <a:ext uri="{9D8B030D-6E8A-4147-A177-3AD203B41FA5}">
                      <a16:colId xmlns:a16="http://schemas.microsoft.com/office/drawing/2014/main" val="2492599576"/>
                    </a:ext>
                  </a:extLst>
                </a:gridCol>
                <a:gridCol w="1228119">
                  <a:extLst>
                    <a:ext uri="{9D8B030D-6E8A-4147-A177-3AD203B41FA5}">
                      <a16:colId xmlns:a16="http://schemas.microsoft.com/office/drawing/2014/main" val="4007055627"/>
                    </a:ext>
                  </a:extLst>
                </a:gridCol>
              </a:tblGrid>
              <a:tr h="338546">
                <a:tc>
                  <a:txBody>
                    <a:bodyPr/>
                    <a:lstStyle/>
                    <a:p>
                      <a:pPr algn="l" fontAlgn="b"/>
                      <a:endParaRPr lang="en-IN" sz="1100" b="0" i="0" u="none" strike="noStrike">
                        <a:solidFill>
                          <a:srgbClr val="000000"/>
                        </a:solidFill>
                        <a:effectLst/>
                        <a:latin typeface="Calibri" panose="020F0502020204030204" pitchFamily="34" charset="0"/>
                      </a:endParaRPr>
                    </a:p>
                  </a:txBody>
                  <a:tcPr marL="7620" marR="7620" marT="762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IN" sz="1100" b="1" i="1" u="none" strike="noStrike">
                          <a:solidFill>
                            <a:srgbClr val="FFFFFF"/>
                          </a:solidFill>
                          <a:effectLst/>
                          <a:latin typeface="Calibri" panose="020F0502020204030204" pitchFamily="34" charset="0"/>
                        </a:rPr>
                        <a:t>CNT_CHILDREN</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ctr" fontAlgn="b"/>
                      <a:r>
                        <a:rPr lang="en-IN" sz="1100" b="1" i="1" u="none" strike="noStrike">
                          <a:solidFill>
                            <a:srgbClr val="FFFFFF"/>
                          </a:solidFill>
                          <a:effectLst/>
                          <a:latin typeface="Calibri" panose="020F0502020204030204" pitchFamily="34" charset="0"/>
                        </a:rPr>
                        <a:t>AMT_INCOME_TOTAL</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ctr" fontAlgn="b"/>
                      <a:r>
                        <a:rPr lang="en-IN" sz="1100" b="1" i="1" u="none" strike="noStrike">
                          <a:solidFill>
                            <a:srgbClr val="FFFFFF"/>
                          </a:solidFill>
                          <a:effectLst/>
                          <a:latin typeface="Calibri" panose="020F0502020204030204" pitchFamily="34" charset="0"/>
                        </a:rPr>
                        <a:t>AMT_CREDIT</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ctr" fontAlgn="b"/>
                      <a:r>
                        <a:rPr lang="en-IN" sz="1100" b="1" i="1" u="none" strike="noStrike">
                          <a:solidFill>
                            <a:srgbClr val="FFFFFF"/>
                          </a:solidFill>
                          <a:effectLst/>
                          <a:latin typeface="Calibri" panose="020F0502020204030204" pitchFamily="34" charset="0"/>
                        </a:rPr>
                        <a:t>AMT_ANNUITY</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ctr" fontAlgn="b"/>
                      <a:r>
                        <a:rPr lang="en-IN" sz="1100" b="1" i="1" u="none" strike="noStrike">
                          <a:solidFill>
                            <a:srgbClr val="FFFFFF"/>
                          </a:solidFill>
                          <a:effectLst/>
                          <a:latin typeface="Calibri" panose="020F0502020204030204" pitchFamily="34" charset="0"/>
                        </a:rPr>
                        <a:t>AMT_GOODS_PRICE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extLst>
                  <a:ext uri="{0D108BD9-81ED-4DB2-BD59-A6C34878D82A}">
                    <a16:rowId xmlns:a16="http://schemas.microsoft.com/office/drawing/2014/main" val="562169574"/>
                  </a:ext>
                </a:extLst>
              </a:tr>
              <a:tr h="338546">
                <a:tc>
                  <a:txBody>
                    <a:bodyPr/>
                    <a:lstStyle/>
                    <a:p>
                      <a:pPr algn="ctr" fontAlgn="b"/>
                      <a:r>
                        <a:rPr lang="en-IN" sz="1100" b="1" i="1" u="none" strike="noStrike">
                          <a:solidFill>
                            <a:srgbClr val="FFFFFF"/>
                          </a:solidFill>
                          <a:effectLst/>
                          <a:latin typeface="Calibri" panose="020F0502020204030204" pitchFamily="34" charset="0"/>
                        </a:rPr>
                        <a:t>mean</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r" fontAlgn="b"/>
                      <a:r>
                        <a:rPr lang="en-IN" sz="1100" b="0" i="0" u="none" strike="noStrike">
                          <a:solidFill>
                            <a:srgbClr val="000000"/>
                          </a:solidFill>
                          <a:effectLst/>
                          <a:latin typeface="Calibri" panose="020F0502020204030204" pitchFamily="34" charset="0"/>
                        </a:rPr>
                        <a:t>0.50</a:t>
                      </a:r>
                    </a:p>
                  </a:txBody>
                  <a:tcPr marL="7620" marR="7620" marT="762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178473.04</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612778.02</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27877.52</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550201.93</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rgbClr val="D9E1F2"/>
                    </a:solidFill>
                  </a:tcPr>
                </a:tc>
                <a:extLst>
                  <a:ext uri="{0D108BD9-81ED-4DB2-BD59-A6C34878D82A}">
                    <a16:rowId xmlns:a16="http://schemas.microsoft.com/office/drawing/2014/main" val="2097060112"/>
                  </a:ext>
                </a:extLst>
              </a:tr>
              <a:tr h="338546">
                <a:tc>
                  <a:txBody>
                    <a:bodyPr/>
                    <a:lstStyle/>
                    <a:p>
                      <a:pPr algn="ctr" fontAlgn="b"/>
                      <a:r>
                        <a:rPr lang="en-IN" sz="1100" b="1" i="1" u="none" strike="noStrike">
                          <a:solidFill>
                            <a:srgbClr val="FFFFFF"/>
                          </a:solidFill>
                          <a:effectLst/>
                          <a:latin typeface="Calibri" panose="020F0502020204030204" pitchFamily="34" charset="0"/>
                        </a:rPr>
                        <a:t>median</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r" fontAlgn="b"/>
                      <a:r>
                        <a:rPr lang="en-IN" sz="1100" b="0" i="0" u="none" strike="noStrike">
                          <a:solidFill>
                            <a:srgbClr val="000000"/>
                          </a:solidFill>
                          <a:effectLst/>
                          <a:latin typeface="Calibri" panose="020F0502020204030204" pitchFamily="34" charset="0"/>
                        </a:rPr>
                        <a:t>0.00</a:t>
                      </a:r>
                    </a:p>
                  </a:txBody>
                  <a:tcPr marL="7620" marR="7620" marT="7620" marB="0" anchor="b">
                    <a:lnL w="6350" cap="flat" cmpd="sng" algn="ctr">
                      <a:solidFill>
                        <a:srgbClr val="000000"/>
                      </a:solidFill>
                      <a:prstDash val="solid"/>
                      <a:round/>
                      <a:headEnd type="none" w="med" len="med"/>
                      <a:tailEnd type="none" w="med" len="med"/>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157500.00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521280.00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25960.50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450000.00</a:t>
                      </a:r>
                    </a:p>
                  </a:txBody>
                  <a:tcPr marL="7620" marR="7620" marT="7620" marB="0" anchor="b">
                    <a:lnL>
                      <a:noFill/>
                    </a:lnL>
                    <a:lnR>
                      <a:noFill/>
                    </a:lnR>
                    <a:lnT>
                      <a:noFill/>
                    </a:lnT>
                    <a:lnB>
                      <a:noFill/>
                    </a:lnB>
                    <a:solidFill>
                      <a:srgbClr val="D9E1F2"/>
                    </a:solidFill>
                  </a:tcPr>
                </a:tc>
                <a:extLst>
                  <a:ext uri="{0D108BD9-81ED-4DB2-BD59-A6C34878D82A}">
                    <a16:rowId xmlns:a16="http://schemas.microsoft.com/office/drawing/2014/main" val="908330288"/>
                  </a:ext>
                </a:extLst>
              </a:tr>
              <a:tr h="338546">
                <a:tc>
                  <a:txBody>
                    <a:bodyPr/>
                    <a:lstStyle/>
                    <a:p>
                      <a:pPr algn="ctr" fontAlgn="b"/>
                      <a:r>
                        <a:rPr lang="en-IN" sz="1100" b="1" i="1" u="none" strike="noStrike">
                          <a:solidFill>
                            <a:srgbClr val="FFFFFF"/>
                          </a:solidFill>
                          <a:effectLst/>
                          <a:latin typeface="Calibri" panose="020F0502020204030204" pitchFamily="34" charset="0"/>
                        </a:rPr>
                        <a:t>mode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r" fontAlgn="b"/>
                      <a:r>
                        <a:rPr lang="en-IN" sz="1100" b="0" i="0" u="none" strike="noStrike">
                          <a:solidFill>
                            <a:srgbClr val="000000"/>
                          </a:solidFill>
                          <a:effectLst/>
                          <a:latin typeface="Calibri" panose="020F0502020204030204" pitchFamily="34" charset="0"/>
                        </a:rPr>
                        <a:t>0.00</a:t>
                      </a:r>
                    </a:p>
                  </a:txBody>
                  <a:tcPr marL="7620" marR="7620" marT="7620" marB="0" anchor="b">
                    <a:lnL w="6350" cap="flat" cmpd="sng" algn="ctr">
                      <a:solidFill>
                        <a:srgbClr val="000000"/>
                      </a:solidFill>
                      <a:prstDash val="solid"/>
                      <a:round/>
                      <a:headEnd type="none" w="med" len="med"/>
                      <a:tailEnd type="none" w="med" len="med"/>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135000.00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450000.00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9000.00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450000.00</a:t>
                      </a:r>
                    </a:p>
                  </a:txBody>
                  <a:tcPr marL="7620" marR="7620" marT="7620" marB="0" anchor="b">
                    <a:lnL>
                      <a:noFill/>
                    </a:lnL>
                    <a:lnR>
                      <a:noFill/>
                    </a:lnR>
                    <a:lnT>
                      <a:noFill/>
                    </a:lnT>
                    <a:lnB>
                      <a:noFill/>
                    </a:lnB>
                    <a:solidFill>
                      <a:srgbClr val="D9E1F2"/>
                    </a:solidFill>
                  </a:tcPr>
                </a:tc>
                <a:extLst>
                  <a:ext uri="{0D108BD9-81ED-4DB2-BD59-A6C34878D82A}">
                    <a16:rowId xmlns:a16="http://schemas.microsoft.com/office/drawing/2014/main" val="4162758064"/>
                  </a:ext>
                </a:extLst>
              </a:tr>
              <a:tr h="338546">
                <a:tc>
                  <a:txBody>
                    <a:bodyPr/>
                    <a:lstStyle/>
                    <a:p>
                      <a:pPr algn="ctr" fontAlgn="b"/>
                      <a:r>
                        <a:rPr lang="en-IN" sz="1100" b="1" i="1" u="none" strike="noStrike">
                          <a:solidFill>
                            <a:srgbClr val="FFFFFF"/>
                          </a:solidFill>
                          <a:effectLst/>
                          <a:latin typeface="Calibri" panose="020F0502020204030204" pitchFamily="34" charset="0"/>
                        </a:rPr>
                        <a:t>range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r" fontAlgn="b"/>
                      <a:r>
                        <a:rPr lang="en-IN" sz="1100" b="0" i="0" u="none" strike="noStrike">
                          <a:solidFill>
                            <a:srgbClr val="000000"/>
                          </a:solidFill>
                          <a:effectLst/>
                          <a:latin typeface="Calibri" panose="020F0502020204030204" pitchFamily="34" charset="0"/>
                        </a:rPr>
                        <a:t>11.00</a:t>
                      </a:r>
                    </a:p>
                  </a:txBody>
                  <a:tcPr marL="7620" marR="7620" marT="7620" marB="0" anchor="b">
                    <a:lnL w="6350" cap="flat" cmpd="sng" algn="ctr">
                      <a:solidFill>
                        <a:srgbClr val="000000"/>
                      </a:solidFill>
                      <a:prstDash val="solid"/>
                      <a:round/>
                      <a:headEnd type="none" w="med" len="med"/>
                      <a:tailEnd type="none" w="med" len="med"/>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116974350.00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4005000.00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255973.50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4005000.00</a:t>
                      </a:r>
                    </a:p>
                  </a:txBody>
                  <a:tcPr marL="7620" marR="7620" marT="7620" marB="0" anchor="b">
                    <a:lnL>
                      <a:noFill/>
                    </a:lnL>
                    <a:lnR>
                      <a:noFill/>
                    </a:lnR>
                    <a:lnT>
                      <a:noFill/>
                    </a:lnT>
                    <a:lnB>
                      <a:noFill/>
                    </a:lnB>
                    <a:solidFill>
                      <a:srgbClr val="D9E1F2"/>
                    </a:solidFill>
                  </a:tcPr>
                </a:tc>
                <a:extLst>
                  <a:ext uri="{0D108BD9-81ED-4DB2-BD59-A6C34878D82A}">
                    <a16:rowId xmlns:a16="http://schemas.microsoft.com/office/drawing/2014/main" val="4288932761"/>
                  </a:ext>
                </a:extLst>
              </a:tr>
              <a:tr h="338546">
                <a:tc>
                  <a:txBody>
                    <a:bodyPr/>
                    <a:lstStyle/>
                    <a:p>
                      <a:pPr algn="ctr" fontAlgn="b"/>
                      <a:r>
                        <a:rPr lang="en-IN" sz="1100" b="1" i="1" u="none" strike="noStrike">
                          <a:solidFill>
                            <a:srgbClr val="FFFFFF"/>
                          </a:solidFill>
                          <a:effectLst/>
                          <a:latin typeface="Calibri" panose="020F0502020204030204" pitchFamily="34" charset="0"/>
                        </a:rPr>
                        <a:t>std dev</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r" fontAlgn="b"/>
                      <a:r>
                        <a:rPr lang="en-IN" sz="1100" b="0" i="0" u="none" strike="noStrike">
                          <a:solidFill>
                            <a:srgbClr val="000000"/>
                          </a:solidFill>
                          <a:effectLst/>
                          <a:latin typeface="Calibri" panose="020F0502020204030204" pitchFamily="34" charset="0"/>
                        </a:rPr>
                        <a:t>0.77</a:t>
                      </a:r>
                    </a:p>
                  </a:txBody>
                  <a:tcPr marL="7620" marR="7620" marT="7620" marB="0" anchor="b">
                    <a:lnL w="6350" cap="flat" cmpd="sng" algn="ctr">
                      <a:solidFill>
                        <a:srgbClr val="000000"/>
                      </a:solidFill>
                      <a:prstDash val="solid"/>
                      <a:round/>
                      <a:headEnd type="none" w="med" len="med"/>
                      <a:tailEnd type="none" w="med" len="med"/>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587451.67</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405812.74</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14742.28</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373054.26</a:t>
                      </a:r>
                    </a:p>
                  </a:txBody>
                  <a:tcPr marL="7620" marR="7620" marT="7620" marB="0" anchor="b">
                    <a:lnL>
                      <a:noFill/>
                    </a:lnL>
                    <a:lnR>
                      <a:noFill/>
                    </a:lnR>
                    <a:lnT>
                      <a:noFill/>
                    </a:lnT>
                    <a:lnB>
                      <a:noFill/>
                    </a:lnB>
                    <a:solidFill>
                      <a:srgbClr val="D9E1F2"/>
                    </a:solidFill>
                  </a:tcPr>
                </a:tc>
                <a:extLst>
                  <a:ext uri="{0D108BD9-81ED-4DB2-BD59-A6C34878D82A}">
                    <a16:rowId xmlns:a16="http://schemas.microsoft.com/office/drawing/2014/main" val="3048082449"/>
                  </a:ext>
                </a:extLst>
              </a:tr>
              <a:tr h="338546">
                <a:tc>
                  <a:txBody>
                    <a:bodyPr/>
                    <a:lstStyle/>
                    <a:p>
                      <a:pPr algn="ctr" fontAlgn="b"/>
                      <a:r>
                        <a:rPr lang="en-IN" sz="1100" b="1" i="1" u="none" strike="noStrike">
                          <a:solidFill>
                            <a:srgbClr val="FFFFFF"/>
                          </a:solidFill>
                          <a:effectLst/>
                          <a:latin typeface="Calibri" panose="020F0502020204030204" pitchFamily="34" charset="0"/>
                        </a:rPr>
                        <a:t>variance</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r" fontAlgn="b"/>
                      <a:r>
                        <a:rPr lang="en-IN" sz="1100" b="0" i="0" u="none" strike="noStrike">
                          <a:solidFill>
                            <a:srgbClr val="000000"/>
                          </a:solidFill>
                          <a:effectLst/>
                          <a:latin typeface="Calibri" panose="020F0502020204030204" pitchFamily="34" charset="0"/>
                        </a:rPr>
                        <a:t>0.59</a:t>
                      </a:r>
                    </a:p>
                  </a:txBody>
                  <a:tcPr marL="7620" marR="7620" marT="7620" marB="0" anchor="b">
                    <a:lnL w="6350" cap="flat" cmpd="sng" algn="ctr">
                      <a:solidFill>
                        <a:srgbClr val="000000"/>
                      </a:solidFill>
                      <a:prstDash val="solid"/>
                      <a:round/>
                      <a:headEnd type="none" w="med" len="med"/>
                      <a:tailEnd type="none" w="med" len="med"/>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345099464241.57</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164683983341.20</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217334961.49</a:t>
                      </a:r>
                    </a:p>
                  </a:txBody>
                  <a:tcPr marL="7620" marR="7620" marT="7620" marB="0" anchor="b">
                    <a:lnL>
                      <a:noFill/>
                    </a:lnL>
                    <a:lnR>
                      <a:noFill/>
                    </a:lnR>
                    <a:lnT>
                      <a:noFill/>
                    </a:lnT>
                    <a:lnB>
                      <a:noFill/>
                    </a:lnB>
                    <a:solidFill>
                      <a:srgbClr val="D9E1F2"/>
                    </a:solidFill>
                  </a:tcPr>
                </a:tc>
                <a:tc>
                  <a:txBody>
                    <a:bodyPr/>
                    <a:lstStyle/>
                    <a:p>
                      <a:pPr algn="r" fontAlgn="b"/>
                      <a:r>
                        <a:rPr lang="en-IN" sz="1100" b="0" i="0" u="none" strike="noStrike" dirty="0">
                          <a:solidFill>
                            <a:srgbClr val="000000"/>
                          </a:solidFill>
                          <a:effectLst/>
                          <a:latin typeface="Calibri" panose="020F0502020204030204" pitchFamily="34" charset="0"/>
                        </a:rPr>
                        <a:t>139169479662.83</a:t>
                      </a:r>
                    </a:p>
                  </a:txBody>
                  <a:tcPr marL="7620" marR="7620" marT="7620" marB="0" anchor="b">
                    <a:lnL>
                      <a:noFill/>
                    </a:lnL>
                    <a:lnR>
                      <a:noFill/>
                    </a:lnR>
                    <a:lnT>
                      <a:noFill/>
                    </a:lnT>
                    <a:lnB>
                      <a:noFill/>
                    </a:lnB>
                    <a:solidFill>
                      <a:srgbClr val="D9E1F2"/>
                    </a:solidFill>
                  </a:tcPr>
                </a:tc>
                <a:extLst>
                  <a:ext uri="{0D108BD9-81ED-4DB2-BD59-A6C34878D82A}">
                    <a16:rowId xmlns:a16="http://schemas.microsoft.com/office/drawing/2014/main" val="2866046496"/>
                  </a:ext>
                </a:extLst>
              </a:tr>
            </a:tbl>
          </a:graphicData>
        </a:graphic>
      </p:graphicFrame>
      <p:graphicFrame>
        <p:nvGraphicFramePr>
          <p:cNvPr id="12" name="Chart 11">
            <a:extLst>
              <a:ext uri="{FF2B5EF4-FFF2-40B4-BE49-F238E27FC236}">
                <a16:creationId xmlns:a16="http://schemas.microsoft.com/office/drawing/2014/main" id="{2DCE65D7-4B18-E85F-B05C-29D56140738E}"/>
              </a:ext>
            </a:extLst>
          </p:cNvPr>
          <p:cNvGraphicFramePr>
            <a:graphicFrameLocks/>
          </p:cNvGraphicFramePr>
          <p:nvPr>
            <p:extLst>
              <p:ext uri="{D42A27DB-BD31-4B8C-83A1-F6EECF244321}">
                <p14:modId xmlns:p14="http://schemas.microsoft.com/office/powerpoint/2010/main" val="562824240"/>
              </p:ext>
            </p:extLst>
          </p:nvPr>
        </p:nvGraphicFramePr>
        <p:xfrm>
          <a:off x="7218782" y="4012536"/>
          <a:ext cx="4572000" cy="2369820"/>
        </p:xfrm>
        <a:graphic>
          <a:graphicData uri="http://schemas.openxmlformats.org/drawingml/2006/chart">
            <c:chart xmlns:c="http://schemas.openxmlformats.org/drawingml/2006/chart" xmlns:r="http://schemas.openxmlformats.org/officeDocument/2006/relationships" r:id="rId7"/>
          </a:graphicData>
        </a:graphic>
      </p:graphicFrame>
      <p:sp>
        <p:nvSpPr>
          <p:cNvPr id="13" name="TextBox 12">
            <a:extLst>
              <a:ext uri="{FF2B5EF4-FFF2-40B4-BE49-F238E27FC236}">
                <a16:creationId xmlns:a16="http://schemas.microsoft.com/office/drawing/2014/main" id="{00025A88-EDCD-AF7D-C8FF-6A883B220A18}"/>
              </a:ext>
            </a:extLst>
          </p:cNvPr>
          <p:cNvSpPr txBox="1"/>
          <p:nvPr/>
        </p:nvSpPr>
        <p:spPr>
          <a:xfrm>
            <a:off x="1045029" y="3648269"/>
            <a:ext cx="3564293" cy="338554"/>
          </a:xfrm>
          <a:prstGeom prst="rect">
            <a:avLst/>
          </a:prstGeom>
          <a:noFill/>
        </p:spPr>
        <p:txBody>
          <a:bodyPr wrap="square" rtlCol="0">
            <a:spAutoFit/>
          </a:bodyPr>
          <a:lstStyle/>
          <a:p>
            <a:pPr algn="ctr"/>
            <a:r>
              <a:rPr lang="en-IN" sz="1600" b="1" u="sng" dirty="0">
                <a:latin typeface="Calibri" panose="020F0502020204030204" pitchFamily="34" charset="0"/>
                <a:cs typeface="Calibri" panose="020F0502020204030204" pitchFamily="34" charset="0"/>
              </a:rPr>
              <a:t>Univariate Analysis</a:t>
            </a:r>
          </a:p>
        </p:txBody>
      </p:sp>
    </p:spTree>
    <p:extLst>
      <p:ext uri="{BB962C8B-B14F-4D97-AF65-F5344CB8AC3E}">
        <p14:creationId xmlns:p14="http://schemas.microsoft.com/office/powerpoint/2010/main" val="1831435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D5C04308-44F3-EE7D-24F4-CF1714A2D155}"/>
              </a:ext>
            </a:extLst>
          </p:cNvPr>
          <p:cNvGraphicFramePr/>
          <p:nvPr>
            <p:extLst>
              <p:ext uri="{D42A27DB-BD31-4B8C-83A1-F6EECF244321}">
                <p14:modId xmlns:p14="http://schemas.microsoft.com/office/powerpoint/2010/main" val="2652213657"/>
              </p:ext>
            </p:extLst>
          </p:nvPr>
        </p:nvGraphicFramePr>
        <p:xfrm>
          <a:off x="7312093" y="877078"/>
          <a:ext cx="3418112" cy="19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Chart 3">
            <a:extLst>
              <a:ext uri="{FF2B5EF4-FFF2-40B4-BE49-F238E27FC236}">
                <a16:creationId xmlns:a16="http://schemas.microsoft.com/office/drawing/2014/main" id="{14EF5AF8-F410-E8C4-A2D5-F820AFCCDF2E}"/>
              </a:ext>
            </a:extLst>
          </p:cNvPr>
          <p:cNvGraphicFramePr>
            <a:graphicFrameLocks/>
          </p:cNvGraphicFramePr>
          <p:nvPr>
            <p:extLst>
              <p:ext uri="{D42A27DB-BD31-4B8C-83A1-F6EECF244321}">
                <p14:modId xmlns:p14="http://schemas.microsoft.com/office/powerpoint/2010/main" val="1354714720"/>
              </p:ext>
            </p:extLst>
          </p:nvPr>
        </p:nvGraphicFramePr>
        <p:xfrm>
          <a:off x="1313748" y="1016360"/>
          <a:ext cx="3566160" cy="21717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5" name="Chart 4">
            <a:extLst>
              <a:ext uri="{FF2B5EF4-FFF2-40B4-BE49-F238E27FC236}">
                <a16:creationId xmlns:a16="http://schemas.microsoft.com/office/drawing/2014/main" id="{C747DBF0-637F-DFBF-4709-219A2EF04939}"/>
              </a:ext>
            </a:extLst>
          </p:cNvPr>
          <p:cNvGraphicFramePr>
            <a:graphicFrameLocks/>
          </p:cNvGraphicFramePr>
          <p:nvPr>
            <p:extLst>
              <p:ext uri="{D42A27DB-BD31-4B8C-83A1-F6EECF244321}">
                <p14:modId xmlns:p14="http://schemas.microsoft.com/office/powerpoint/2010/main" val="1688789760"/>
              </p:ext>
            </p:extLst>
          </p:nvPr>
        </p:nvGraphicFramePr>
        <p:xfrm>
          <a:off x="755780" y="3428999"/>
          <a:ext cx="10683551" cy="2981131"/>
        </p:xfrm>
        <a:graphic>
          <a:graphicData uri="http://schemas.openxmlformats.org/drawingml/2006/chart">
            <c:chart xmlns:c="http://schemas.openxmlformats.org/drawingml/2006/chart" xmlns:r="http://schemas.openxmlformats.org/officeDocument/2006/relationships" r:id="rId8"/>
          </a:graphicData>
        </a:graphic>
      </p:graphicFrame>
      <p:sp>
        <p:nvSpPr>
          <p:cNvPr id="7" name="TextBox 6">
            <a:extLst>
              <a:ext uri="{FF2B5EF4-FFF2-40B4-BE49-F238E27FC236}">
                <a16:creationId xmlns:a16="http://schemas.microsoft.com/office/drawing/2014/main" id="{2740EC36-1E6C-D511-9569-BFFB5A1ADC12}"/>
              </a:ext>
            </a:extLst>
          </p:cNvPr>
          <p:cNvSpPr txBox="1"/>
          <p:nvPr/>
        </p:nvSpPr>
        <p:spPr>
          <a:xfrm>
            <a:off x="48051" y="406089"/>
            <a:ext cx="6097554" cy="369332"/>
          </a:xfrm>
          <a:prstGeom prst="rect">
            <a:avLst/>
          </a:prstGeom>
          <a:noFill/>
        </p:spPr>
        <p:txBody>
          <a:bodyPr wrap="square">
            <a:spAutoFit/>
          </a:bodyPr>
          <a:lstStyle/>
          <a:p>
            <a:pPr algn="ctr"/>
            <a:r>
              <a:rPr lang="en-IN" sz="1800" b="1" u="sng" dirty="0">
                <a:latin typeface="Calibri" panose="020F0502020204030204" pitchFamily="34" charset="0"/>
                <a:cs typeface="Calibri" panose="020F0502020204030204" pitchFamily="34" charset="0"/>
              </a:rPr>
              <a:t>Bivariate Analysis</a:t>
            </a:r>
          </a:p>
        </p:txBody>
      </p:sp>
    </p:spTree>
    <p:extLst>
      <p:ext uri="{BB962C8B-B14F-4D97-AF65-F5344CB8AC3E}">
        <p14:creationId xmlns:p14="http://schemas.microsoft.com/office/powerpoint/2010/main" val="33840746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A1C4A3F2-9D5B-D4D7-74DB-83FF2A9A7BB7}"/>
              </a:ext>
            </a:extLst>
          </p:cNvPr>
          <p:cNvGraphicFramePr/>
          <p:nvPr>
            <p:extLst>
              <p:ext uri="{D42A27DB-BD31-4B8C-83A1-F6EECF244321}">
                <p14:modId xmlns:p14="http://schemas.microsoft.com/office/powerpoint/2010/main" val="2804704662"/>
              </p:ext>
            </p:extLst>
          </p:nvPr>
        </p:nvGraphicFramePr>
        <p:xfrm>
          <a:off x="7312093" y="877078"/>
          <a:ext cx="3418112" cy="19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D6CA8D2C-0A74-CD3A-9570-D1F604A4FDAC}"/>
              </a:ext>
            </a:extLst>
          </p:cNvPr>
          <p:cNvSpPr txBox="1"/>
          <p:nvPr/>
        </p:nvSpPr>
        <p:spPr>
          <a:xfrm>
            <a:off x="772109" y="707109"/>
            <a:ext cx="4966218" cy="2308324"/>
          </a:xfrm>
          <a:prstGeom prst="rect">
            <a:avLst/>
          </a:prstGeom>
          <a:noFill/>
        </p:spPr>
        <p:txBody>
          <a:bodyPr wrap="square">
            <a:spAutoFit/>
          </a:bodyPr>
          <a:lstStyle/>
          <a:p>
            <a:r>
              <a:rPr lang="en-US" sz="1600" dirty="0">
                <a:latin typeface="Calibri" panose="020F0502020204030204" pitchFamily="34" charset="0"/>
                <a:cs typeface="Calibri" panose="020F0502020204030204" pitchFamily="34" charset="0"/>
              </a:rPr>
              <a:t>E. Identify Top Correlations for Different Scenarios: Understanding the correlation between variables and the target variable can provide insights into strong indicators of loan default.</a:t>
            </a:r>
          </a:p>
          <a:p>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Task: Segment the dataset based on different scenarios (e.g., clients with payment difficulties and all other cases) and identify the top correlations for each segmented data using Excel functions.</a:t>
            </a:r>
            <a:endParaRPr lang="en-IN" sz="1600" dirty="0">
              <a:latin typeface="Calibri" panose="020F0502020204030204" pitchFamily="34" charset="0"/>
              <a:cs typeface="Calibri" panose="020F0502020204030204" pitchFamily="34" charset="0"/>
            </a:endParaRPr>
          </a:p>
        </p:txBody>
      </p:sp>
      <p:graphicFrame>
        <p:nvGraphicFramePr>
          <p:cNvPr id="8" name="Table 7">
            <a:extLst>
              <a:ext uri="{FF2B5EF4-FFF2-40B4-BE49-F238E27FC236}">
                <a16:creationId xmlns:a16="http://schemas.microsoft.com/office/drawing/2014/main" id="{8331D0C4-0535-1BFC-A181-27A6BFC2902C}"/>
              </a:ext>
            </a:extLst>
          </p:cNvPr>
          <p:cNvGraphicFramePr>
            <a:graphicFrameLocks noGrp="1"/>
          </p:cNvGraphicFramePr>
          <p:nvPr>
            <p:extLst>
              <p:ext uri="{D42A27DB-BD31-4B8C-83A1-F6EECF244321}">
                <p14:modId xmlns:p14="http://schemas.microsoft.com/office/powerpoint/2010/main" val="2816842392"/>
              </p:ext>
            </p:extLst>
          </p:nvPr>
        </p:nvGraphicFramePr>
        <p:xfrm>
          <a:off x="772109" y="3694921"/>
          <a:ext cx="10601907" cy="2808504"/>
        </p:xfrm>
        <a:graphic>
          <a:graphicData uri="http://schemas.openxmlformats.org/drawingml/2006/table">
            <a:tbl>
              <a:tblPr/>
              <a:tblGrid>
                <a:gridCol w="2054119">
                  <a:extLst>
                    <a:ext uri="{9D8B030D-6E8A-4147-A177-3AD203B41FA5}">
                      <a16:colId xmlns:a16="http://schemas.microsoft.com/office/drawing/2014/main" val="1854949063"/>
                    </a:ext>
                  </a:extLst>
                </a:gridCol>
                <a:gridCol w="574270">
                  <a:extLst>
                    <a:ext uri="{9D8B030D-6E8A-4147-A177-3AD203B41FA5}">
                      <a16:colId xmlns:a16="http://schemas.microsoft.com/office/drawing/2014/main" val="2745466867"/>
                    </a:ext>
                  </a:extLst>
                </a:gridCol>
                <a:gridCol w="787780">
                  <a:extLst>
                    <a:ext uri="{9D8B030D-6E8A-4147-A177-3AD203B41FA5}">
                      <a16:colId xmlns:a16="http://schemas.microsoft.com/office/drawing/2014/main" val="3841695732"/>
                    </a:ext>
                  </a:extLst>
                </a:gridCol>
                <a:gridCol w="500646">
                  <a:extLst>
                    <a:ext uri="{9D8B030D-6E8A-4147-A177-3AD203B41FA5}">
                      <a16:colId xmlns:a16="http://schemas.microsoft.com/office/drawing/2014/main" val="532188792"/>
                    </a:ext>
                  </a:extLst>
                </a:gridCol>
                <a:gridCol w="566908">
                  <a:extLst>
                    <a:ext uri="{9D8B030D-6E8A-4147-A177-3AD203B41FA5}">
                      <a16:colId xmlns:a16="http://schemas.microsoft.com/office/drawing/2014/main" val="3430975769"/>
                    </a:ext>
                  </a:extLst>
                </a:gridCol>
                <a:gridCol w="728881">
                  <a:extLst>
                    <a:ext uri="{9D8B030D-6E8A-4147-A177-3AD203B41FA5}">
                      <a16:colId xmlns:a16="http://schemas.microsoft.com/office/drawing/2014/main" val="964409200"/>
                    </a:ext>
                  </a:extLst>
                </a:gridCol>
                <a:gridCol w="1163265">
                  <a:extLst>
                    <a:ext uri="{9D8B030D-6E8A-4147-A177-3AD203B41FA5}">
                      <a16:colId xmlns:a16="http://schemas.microsoft.com/office/drawing/2014/main" val="923786040"/>
                    </a:ext>
                  </a:extLst>
                </a:gridCol>
                <a:gridCol w="500646">
                  <a:extLst>
                    <a:ext uri="{9D8B030D-6E8A-4147-A177-3AD203B41FA5}">
                      <a16:colId xmlns:a16="http://schemas.microsoft.com/office/drawing/2014/main" val="768850577"/>
                    </a:ext>
                  </a:extLst>
                </a:gridCol>
                <a:gridCol w="765693">
                  <a:extLst>
                    <a:ext uri="{9D8B030D-6E8A-4147-A177-3AD203B41FA5}">
                      <a16:colId xmlns:a16="http://schemas.microsoft.com/office/drawing/2014/main" val="1042301827"/>
                    </a:ext>
                  </a:extLst>
                </a:gridCol>
                <a:gridCol w="898217">
                  <a:extLst>
                    <a:ext uri="{9D8B030D-6E8A-4147-A177-3AD203B41FA5}">
                      <a16:colId xmlns:a16="http://schemas.microsoft.com/office/drawing/2014/main" val="1835829075"/>
                    </a:ext>
                  </a:extLst>
                </a:gridCol>
                <a:gridCol w="1030741">
                  <a:extLst>
                    <a:ext uri="{9D8B030D-6E8A-4147-A177-3AD203B41FA5}">
                      <a16:colId xmlns:a16="http://schemas.microsoft.com/office/drawing/2014/main" val="285239135"/>
                    </a:ext>
                  </a:extLst>
                </a:gridCol>
                <a:gridCol w="1030741">
                  <a:extLst>
                    <a:ext uri="{9D8B030D-6E8A-4147-A177-3AD203B41FA5}">
                      <a16:colId xmlns:a16="http://schemas.microsoft.com/office/drawing/2014/main" val="1529966327"/>
                    </a:ext>
                  </a:extLst>
                </a:gridCol>
              </a:tblGrid>
              <a:tr h="234042">
                <a:tc>
                  <a:txBody>
                    <a:bodyPr/>
                    <a:lstStyle/>
                    <a:p>
                      <a:pPr algn="ctr" fontAlgn="b"/>
                      <a:r>
                        <a:rPr lang="en-IN" sz="600" b="1" i="1" u="none" strike="noStrike">
                          <a:solidFill>
                            <a:srgbClr val="FFFFFF"/>
                          </a:solidFill>
                          <a:effectLst/>
                          <a:latin typeface="Calibri" panose="020F0502020204030204" pitchFamily="34" charset="0"/>
                        </a:rPr>
                        <a:t>Target 1 (DEFAULTER)</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ctr" fontAlgn="b"/>
                      <a:r>
                        <a:rPr lang="en-IN" sz="600" b="0" i="1" u="none" strike="noStrike">
                          <a:solidFill>
                            <a:srgbClr val="000000"/>
                          </a:solidFill>
                          <a:effectLst/>
                          <a:latin typeface="Calibri" panose="020F0502020204030204" pitchFamily="34" charset="0"/>
                        </a:rPr>
                        <a:t>CNT_CHILDREN</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600" b="0" i="1" u="none" strike="noStrike">
                          <a:solidFill>
                            <a:srgbClr val="000000"/>
                          </a:solidFill>
                          <a:effectLst/>
                          <a:latin typeface="Calibri" panose="020F0502020204030204" pitchFamily="34" charset="0"/>
                        </a:rPr>
                        <a:t>AMT_INCOME_TOTAL</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600" b="0" i="1" u="none" strike="noStrike">
                          <a:solidFill>
                            <a:srgbClr val="000000"/>
                          </a:solidFill>
                          <a:effectLst/>
                          <a:latin typeface="Calibri" panose="020F0502020204030204" pitchFamily="34" charset="0"/>
                        </a:rPr>
                        <a:t>AMT_CREDIT</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600" b="0" i="1" u="none" strike="noStrike">
                          <a:solidFill>
                            <a:srgbClr val="000000"/>
                          </a:solidFill>
                          <a:effectLst/>
                          <a:latin typeface="Calibri" panose="020F0502020204030204" pitchFamily="34" charset="0"/>
                        </a:rPr>
                        <a:t>AMT_ANNUITY</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600" b="0" i="1" u="none" strike="noStrike">
                          <a:solidFill>
                            <a:srgbClr val="000000"/>
                          </a:solidFill>
                          <a:effectLst/>
                          <a:latin typeface="Calibri" panose="020F0502020204030204" pitchFamily="34" charset="0"/>
                        </a:rPr>
                        <a:t>AMT_GOODS_PRICE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600" b="0" i="1" u="none" strike="noStrike">
                          <a:solidFill>
                            <a:srgbClr val="000000"/>
                          </a:solidFill>
                          <a:effectLst/>
                          <a:latin typeface="Calibri" panose="020F0502020204030204" pitchFamily="34" charset="0"/>
                        </a:rPr>
                        <a:t>REGION_POPULATION_RELATIVE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600" b="0" i="1" u="none" strike="noStrike">
                          <a:solidFill>
                            <a:srgbClr val="000000"/>
                          </a:solidFill>
                          <a:effectLst/>
                          <a:latin typeface="Calibri" panose="020F0502020204030204" pitchFamily="34" charset="0"/>
                        </a:rPr>
                        <a:t>Age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600" b="0" i="1" u="none" strike="noStrike">
                          <a:solidFill>
                            <a:srgbClr val="000000"/>
                          </a:solidFill>
                          <a:effectLst/>
                          <a:latin typeface="Calibri" panose="020F0502020204030204" pitchFamily="34" charset="0"/>
                        </a:rPr>
                        <a:t>CNT_FAM_MEMBERS</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600" b="0" i="1" u="none" strike="noStrike">
                          <a:solidFill>
                            <a:srgbClr val="000000"/>
                          </a:solidFill>
                          <a:effectLst/>
                          <a:latin typeface="Calibri" panose="020F0502020204030204" pitchFamily="34" charset="0"/>
                        </a:rPr>
                        <a:t>REGION_RATING_CLIENT</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fr-FR" sz="600" b="0" i="1" u="none" strike="noStrike">
                          <a:solidFill>
                            <a:srgbClr val="000000"/>
                          </a:solidFill>
                          <a:effectLst/>
                          <a:latin typeface="Calibri" panose="020F0502020204030204" pitchFamily="34" charset="0"/>
                        </a:rPr>
                        <a:t>DEF_30_CNT_SOCIAL_CIRCLE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fr-FR" sz="600" b="0" i="1" u="none" strike="noStrike">
                          <a:solidFill>
                            <a:srgbClr val="000000"/>
                          </a:solidFill>
                          <a:effectLst/>
                          <a:latin typeface="Calibri" panose="020F0502020204030204" pitchFamily="34" charset="0"/>
                        </a:rPr>
                        <a:t>DEF_60_CNT_SOCIAL_CIRCLE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7768169"/>
                  </a:ext>
                </a:extLst>
              </a:tr>
              <a:tr h="234042">
                <a:tc>
                  <a:txBody>
                    <a:bodyPr/>
                    <a:lstStyle/>
                    <a:p>
                      <a:pPr algn="l" fontAlgn="b"/>
                      <a:r>
                        <a:rPr lang="en-IN" sz="600" b="0" i="0" u="none" strike="noStrike">
                          <a:solidFill>
                            <a:srgbClr val="000000"/>
                          </a:solidFill>
                          <a:effectLst/>
                          <a:latin typeface="Calibri" panose="020F0502020204030204" pitchFamily="34" charset="0"/>
                        </a:rPr>
                        <a:t>CNT_CHILDREN</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5198747"/>
                  </a:ext>
                </a:extLst>
              </a:tr>
              <a:tr h="234042">
                <a:tc>
                  <a:txBody>
                    <a:bodyPr/>
                    <a:lstStyle/>
                    <a:p>
                      <a:pPr algn="l" fontAlgn="b"/>
                      <a:r>
                        <a:rPr lang="en-IN" sz="600" b="0" i="0" u="none" strike="noStrike">
                          <a:solidFill>
                            <a:srgbClr val="000000"/>
                          </a:solidFill>
                          <a:effectLst/>
                          <a:latin typeface="Calibri" panose="020F0502020204030204" pitchFamily="34" charset="0"/>
                        </a:rPr>
                        <a:t>AMT_INCOME_TOTAL</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-0.030411677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A00"/>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54729225"/>
                  </a:ext>
                </a:extLst>
              </a:tr>
              <a:tr h="234042">
                <a:tc>
                  <a:txBody>
                    <a:bodyPr/>
                    <a:lstStyle/>
                    <a:p>
                      <a:pPr algn="l" fontAlgn="b"/>
                      <a:r>
                        <a:rPr lang="en-IN" sz="600" b="0" i="0" u="none" strike="noStrike">
                          <a:solidFill>
                            <a:srgbClr val="000000"/>
                          </a:solidFill>
                          <a:effectLst/>
                          <a:latin typeface="Calibri" panose="020F0502020204030204" pitchFamily="34" charset="0"/>
                        </a:rPr>
                        <a:t>AMT_CREDIT</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0.009645704</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DC000"/>
                    </a:solidFill>
                  </a:tcPr>
                </a:tc>
                <a:tc>
                  <a:txBody>
                    <a:bodyPr/>
                    <a:lstStyle/>
                    <a:p>
                      <a:pPr algn="r" fontAlgn="b"/>
                      <a:r>
                        <a:rPr lang="en-IN" sz="600" b="1" i="0" u="none" strike="noStrike">
                          <a:solidFill>
                            <a:srgbClr val="FFFFFF"/>
                          </a:solidFill>
                          <a:effectLst/>
                          <a:latin typeface="Calibri" panose="020F0502020204030204" pitchFamily="34" charset="0"/>
                        </a:rPr>
                        <a:t>0.311445675</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0BC18"/>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97194222"/>
                  </a:ext>
                </a:extLst>
              </a:tr>
              <a:tr h="234042">
                <a:tc>
                  <a:txBody>
                    <a:bodyPr/>
                    <a:lstStyle/>
                    <a:p>
                      <a:pPr algn="l" fontAlgn="b"/>
                      <a:r>
                        <a:rPr lang="en-IN" sz="600" b="0" i="0" u="none" strike="noStrike">
                          <a:solidFill>
                            <a:srgbClr val="000000"/>
                          </a:solidFill>
                          <a:effectLst/>
                          <a:latin typeface="Calibri" panose="020F0502020204030204" pitchFamily="34" charset="0"/>
                        </a:rPr>
                        <a:t>AMT_ANNUITY</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0.01123647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DC000"/>
                    </a:solidFill>
                  </a:tcPr>
                </a:tc>
                <a:tc>
                  <a:txBody>
                    <a:bodyPr/>
                    <a:lstStyle/>
                    <a:p>
                      <a:pPr algn="r" fontAlgn="b"/>
                      <a:r>
                        <a:rPr lang="en-IN" sz="600" b="1" i="0" u="none" strike="noStrike">
                          <a:solidFill>
                            <a:srgbClr val="FFFFFF"/>
                          </a:solidFill>
                          <a:effectLst/>
                          <a:latin typeface="Calibri" panose="020F0502020204030204" pitchFamily="34" charset="0"/>
                        </a:rPr>
                        <a:t>0.3713188</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1BB1D"/>
                    </a:solidFill>
                  </a:tcPr>
                </a:tc>
                <a:tc>
                  <a:txBody>
                    <a:bodyPr/>
                    <a:lstStyle/>
                    <a:p>
                      <a:pPr algn="r" fontAlgn="b"/>
                      <a:r>
                        <a:rPr lang="en-IN" sz="600" b="1" i="0" u="none" strike="noStrike">
                          <a:solidFill>
                            <a:srgbClr val="FFFFFF"/>
                          </a:solidFill>
                          <a:effectLst/>
                          <a:latin typeface="Calibri" panose="020F0502020204030204" pitchFamily="34" charset="0"/>
                        </a:rPr>
                        <a:t>0.745055477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2B53B"/>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4732475"/>
                  </a:ext>
                </a:extLst>
              </a:tr>
              <a:tr h="234042">
                <a:tc>
                  <a:txBody>
                    <a:bodyPr/>
                    <a:lstStyle/>
                    <a:p>
                      <a:pPr algn="l" fontAlgn="b"/>
                      <a:r>
                        <a:rPr lang="en-IN" sz="600" b="0" i="0" u="none" strike="noStrike">
                          <a:solidFill>
                            <a:srgbClr val="000000"/>
                          </a:solidFill>
                          <a:effectLst/>
                          <a:latin typeface="Calibri" panose="020F0502020204030204" pitchFamily="34" charset="0"/>
                        </a:rPr>
                        <a:t>AMT_GOODS_PRICE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0.002144239</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r" fontAlgn="b"/>
                      <a:r>
                        <a:rPr lang="en-IN" sz="600" b="1" i="0" u="none" strike="noStrike">
                          <a:solidFill>
                            <a:srgbClr val="FFFFFF"/>
                          </a:solidFill>
                          <a:effectLst/>
                          <a:latin typeface="Calibri" panose="020F0502020204030204" pitchFamily="34" charset="0"/>
                        </a:rPr>
                        <a:t>0.313428484</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0BB19"/>
                    </a:solidFill>
                  </a:tcPr>
                </a:tc>
                <a:tc>
                  <a:txBody>
                    <a:bodyPr/>
                    <a:lstStyle/>
                    <a:p>
                      <a:pPr algn="r" fontAlgn="b"/>
                      <a:r>
                        <a:rPr lang="en-IN" sz="600" b="1" i="0" u="none" strike="noStrike">
                          <a:solidFill>
                            <a:srgbClr val="FFFFFF"/>
                          </a:solidFill>
                          <a:effectLst/>
                          <a:latin typeface="Calibri" panose="020F0502020204030204" pitchFamily="34" charset="0"/>
                        </a:rPr>
                        <a:t>0.982120427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5B14E"/>
                    </a:solidFill>
                  </a:tcPr>
                </a:tc>
                <a:tc>
                  <a:txBody>
                    <a:bodyPr/>
                    <a:lstStyle/>
                    <a:p>
                      <a:pPr algn="r" fontAlgn="b"/>
                      <a:r>
                        <a:rPr lang="en-IN" sz="600" b="1" i="0" u="none" strike="noStrike">
                          <a:solidFill>
                            <a:srgbClr val="FFFFFF"/>
                          </a:solidFill>
                          <a:effectLst/>
                          <a:latin typeface="Calibri" panose="020F0502020204030204" pitchFamily="34" charset="0"/>
                        </a:rPr>
                        <a:t>0.746788213</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1B53B"/>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1049432"/>
                  </a:ext>
                </a:extLst>
              </a:tr>
              <a:tr h="234042">
                <a:tc>
                  <a:txBody>
                    <a:bodyPr/>
                    <a:lstStyle/>
                    <a:p>
                      <a:pPr algn="l" fontAlgn="b"/>
                      <a:r>
                        <a:rPr lang="en-IN" sz="600" b="0" i="0" u="none" strike="noStrike">
                          <a:solidFill>
                            <a:srgbClr val="000000"/>
                          </a:solidFill>
                          <a:effectLst/>
                          <a:latin typeface="Calibri" panose="020F0502020204030204" pitchFamily="34" charset="0"/>
                        </a:rPr>
                        <a:t>REGION_POPULATION_RELATIVE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-0.018820739</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C00"/>
                    </a:solidFill>
                  </a:tcPr>
                </a:tc>
                <a:tc>
                  <a:txBody>
                    <a:bodyPr/>
                    <a:lstStyle/>
                    <a:p>
                      <a:pPr algn="r" fontAlgn="b"/>
                      <a:r>
                        <a:rPr lang="en-IN" sz="600" b="1" i="0" u="none" strike="noStrike">
                          <a:solidFill>
                            <a:srgbClr val="FFFFFF"/>
                          </a:solidFill>
                          <a:effectLst/>
                          <a:latin typeface="Calibri" panose="020F0502020204030204" pitchFamily="34" charset="0"/>
                        </a:rPr>
                        <a:t>0.095908597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F07"/>
                    </a:solidFill>
                  </a:tcPr>
                </a:tc>
                <a:tc>
                  <a:txBody>
                    <a:bodyPr/>
                    <a:lstStyle/>
                    <a:p>
                      <a:pPr algn="r" fontAlgn="b"/>
                      <a:r>
                        <a:rPr lang="en-IN" sz="600" b="1" i="0" u="none" strike="noStrike">
                          <a:solidFill>
                            <a:srgbClr val="FFFFFF"/>
                          </a:solidFill>
                          <a:effectLst/>
                          <a:latin typeface="Calibri" panose="020F0502020204030204" pitchFamily="34" charset="0"/>
                        </a:rPr>
                        <a:t>0.051861792</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004"/>
                    </a:solidFill>
                  </a:tcPr>
                </a:tc>
                <a:tc>
                  <a:txBody>
                    <a:bodyPr/>
                    <a:lstStyle/>
                    <a:p>
                      <a:pPr algn="r" fontAlgn="b"/>
                      <a:r>
                        <a:rPr lang="en-IN" sz="600" b="1" i="0" u="none" strike="noStrike">
                          <a:solidFill>
                            <a:srgbClr val="FFFFFF"/>
                          </a:solidFill>
                          <a:effectLst/>
                          <a:latin typeface="Calibri" panose="020F0502020204030204" pitchFamily="34" charset="0"/>
                        </a:rPr>
                        <a:t>0.061329275</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0C004"/>
                    </a:solidFill>
                  </a:tcPr>
                </a:tc>
                <a:tc>
                  <a:txBody>
                    <a:bodyPr/>
                    <a:lstStyle/>
                    <a:p>
                      <a:pPr algn="r" fontAlgn="b"/>
                      <a:r>
                        <a:rPr lang="en-IN" sz="600" b="1" i="0" u="none" strike="noStrike">
                          <a:solidFill>
                            <a:srgbClr val="FFFFFF"/>
                          </a:solidFill>
                          <a:effectLst/>
                          <a:latin typeface="Calibri" panose="020F0502020204030204" pitchFamily="34" charset="0"/>
                        </a:rPr>
                        <a:t>0.058418661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1C004"/>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89107594"/>
                  </a:ext>
                </a:extLst>
              </a:tr>
              <a:tr h="234042">
                <a:tc>
                  <a:txBody>
                    <a:bodyPr/>
                    <a:lstStyle/>
                    <a:p>
                      <a:pPr algn="l" fontAlgn="b"/>
                      <a:r>
                        <a:rPr lang="en-IN" sz="600" b="0" i="0" u="none" strike="noStrike">
                          <a:solidFill>
                            <a:srgbClr val="000000"/>
                          </a:solidFill>
                          <a:effectLst/>
                          <a:latin typeface="Calibri" panose="020F0502020204030204" pitchFamily="34" charset="0"/>
                        </a:rPr>
                        <a:t>Age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-0.162559089</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A000"/>
                    </a:solidFill>
                  </a:tcPr>
                </a:tc>
                <a:tc>
                  <a:txBody>
                    <a:bodyPr/>
                    <a:lstStyle/>
                    <a:p>
                      <a:pPr algn="r" fontAlgn="b"/>
                      <a:r>
                        <a:rPr lang="en-IN" sz="600" b="1" i="0" u="none" strike="noStrike">
                          <a:solidFill>
                            <a:srgbClr val="FFFFFF"/>
                          </a:solidFill>
                          <a:effectLst/>
                          <a:latin typeface="Calibri" panose="020F0502020204030204" pitchFamily="34" charset="0"/>
                        </a:rPr>
                        <a:t>0.089531201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9BF07"/>
                    </a:solidFill>
                  </a:tcPr>
                </a:tc>
                <a:tc>
                  <a:txBody>
                    <a:bodyPr/>
                    <a:lstStyle/>
                    <a:p>
                      <a:pPr algn="r" fontAlgn="b"/>
                      <a:r>
                        <a:rPr lang="en-IN" sz="600" b="1" i="0" u="none" strike="noStrike">
                          <a:solidFill>
                            <a:srgbClr val="FFFFFF"/>
                          </a:solidFill>
                          <a:effectLst/>
                          <a:latin typeface="Calibri" panose="020F0502020204030204" pitchFamily="34" charset="0"/>
                        </a:rPr>
                        <a:t>0.197146316</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DBD0F"/>
                    </a:solidFill>
                  </a:tcPr>
                </a:tc>
                <a:tc>
                  <a:txBody>
                    <a:bodyPr/>
                    <a:lstStyle/>
                    <a:p>
                      <a:pPr algn="r" fontAlgn="b"/>
                      <a:r>
                        <a:rPr lang="en-IN" sz="600" b="1" i="0" u="none" strike="noStrike">
                          <a:solidFill>
                            <a:srgbClr val="FFFFFF"/>
                          </a:solidFill>
                          <a:effectLst/>
                          <a:latin typeface="Calibri" panose="020F0502020204030204" pitchFamily="34" charset="0"/>
                        </a:rPr>
                        <a:t>0.088162963</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9BF07"/>
                    </a:solidFill>
                  </a:tcPr>
                </a:tc>
                <a:tc>
                  <a:txBody>
                    <a:bodyPr/>
                    <a:lstStyle/>
                    <a:p>
                      <a:pPr algn="r" fontAlgn="b"/>
                      <a:r>
                        <a:rPr lang="en-IN" sz="600" b="1" i="0" u="none" strike="noStrike">
                          <a:solidFill>
                            <a:srgbClr val="FFFFFF"/>
                          </a:solidFill>
                          <a:effectLst/>
                          <a:latin typeface="Calibri" panose="020F0502020204030204" pitchFamily="34" charset="0"/>
                        </a:rPr>
                        <a:t>0.19060081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FBD0F"/>
                    </a:solidFill>
                  </a:tcPr>
                </a:tc>
                <a:tc>
                  <a:txBody>
                    <a:bodyPr/>
                    <a:lstStyle/>
                    <a:p>
                      <a:pPr algn="r" fontAlgn="b"/>
                      <a:r>
                        <a:rPr lang="en-IN" sz="600" b="1" i="0" u="none" strike="noStrike">
                          <a:solidFill>
                            <a:srgbClr val="FFFFFF"/>
                          </a:solidFill>
                          <a:effectLst/>
                          <a:latin typeface="Calibri" panose="020F0502020204030204" pitchFamily="34" charset="0"/>
                        </a:rPr>
                        <a:t>0.015390652</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C001"/>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2724663"/>
                  </a:ext>
                </a:extLst>
              </a:tr>
              <a:tr h="234042">
                <a:tc>
                  <a:txBody>
                    <a:bodyPr/>
                    <a:lstStyle/>
                    <a:p>
                      <a:pPr algn="l" fontAlgn="b"/>
                      <a:r>
                        <a:rPr lang="en-IN" sz="600" b="0" i="0" u="none" strike="noStrike">
                          <a:solidFill>
                            <a:srgbClr val="000000"/>
                          </a:solidFill>
                          <a:effectLst/>
                          <a:latin typeface="Calibri" panose="020F0502020204030204" pitchFamily="34" charset="0"/>
                        </a:rPr>
                        <a:t>CNT_FAM_MEMBERS</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0.900664182</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AB248"/>
                    </a:solidFill>
                  </a:tcPr>
                </a:tc>
                <a:tc>
                  <a:txBody>
                    <a:bodyPr/>
                    <a:lstStyle/>
                    <a:p>
                      <a:pPr algn="r" fontAlgn="b"/>
                      <a:r>
                        <a:rPr lang="en-IN" sz="600" b="1" i="0" u="none" strike="noStrike">
                          <a:solidFill>
                            <a:srgbClr val="FFFFFF"/>
                          </a:solidFill>
                          <a:effectLst/>
                          <a:latin typeface="Calibri" panose="020F0502020204030204" pitchFamily="34" charset="0"/>
                        </a:rPr>
                        <a:t>-0.02214905</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B00"/>
                    </a:solidFill>
                  </a:tcPr>
                </a:tc>
                <a:tc>
                  <a:txBody>
                    <a:bodyPr/>
                    <a:lstStyle/>
                    <a:p>
                      <a:pPr algn="r" fontAlgn="b"/>
                      <a:r>
                        <a:rPr lang="en-IN" sz="600" b="1" i="0" u="none" strike="noStrike">
                          <a:solidFill>
                            <a:srgbClr val="FFFFFF"/>
                          </a:solidFill>
                          <a:effectLst/>
                          <a:latin typeface="Calibri" panose="020F0502020204030204" pitchFamily="34" charset="0"/>
                        </a:rPr>
                        <a:t>0.052652036</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C004"/>
                    </a:solidFill>
                  </a:tcPr>
                </a:tc>
                <a:tc>
                  <a:txBody>
                    <a:bodyPr/>
                    <a:lstStyle/>
                    <a:p>
                      <a:pPr algn="r" fontAlgn="b"/>
                      <a:r>
                        <a:rPr lang="en-IN" sz="600" b="1" i="0" u="none" strike="noStrike">
                          <a:solidFill>
                            <a:srgbClr val="FFFFFF"/>
                          </a:solidFill>
                          <a:effectLst/>
                          <a:latin typeface="Calibri" panose="020F0502020204030204" pitchFamily="34" charset="0"/>
                        </a:rPr>
                        <a:t>0.049491281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3C003"/>
                    </a:solidFill>
                  </a:tcPr>
                </a:tc>
                <a:tc>
                  <a:txBody>
                    <a:bodyPr/>
                    <a:lstStyle/>
                    <a:p>
                      <a:pPr algn="r" fontAlgn="b"/>
                      <a:r>
                        <a:rPr lang="en-IN" sz="600" b="1" i="0" u="none" strike="noStrike">
                          <a:solidFill>
                            <a:srgbClr val="FFFFFF"/>
                          </a:solidFill>
                          <a:effectLst/>
                          <a:latin typeface="Calibri" panose="020F0502020204030204" pitchFamily="34" charset="0"/>
                        </a:rPr>
                        <a:t>0.048115413</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3C003"/>
                    </a:solidFill>
                  </a:tcPr>
                </a:tc>
                <a:tc>
                  <a:txBody>
                    <a:bodyPr/>
                    <a:lstStyle/>
                    <a:p>
                      <a:pPr algn="r" fontAlgn="b"/>
                      <a:r>
                        <a:rPr lang="en-IN" sz="600" b="1" i="0" u="none" strike="noStrike">
                          <a:solidFill>
                            <a:srgbClr val="FFFFFF"/>
                          </a:solidFill>
                          <a:effectLst/>
                          <a:latin typeface="Calibri" panose="020F0502020204030204" pitchFamily="34" charset="0"/>
                        </a:rPr>
                        <a:t>-0.020944955</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B00"/>
                    </a:solidFill>
                  </a:tcPr>
                </a:tc>
                <a:tc>
                  <a:txBody>
                    <a:bodyPr/>
                    <a:lstStyle/>
                    <a:p>
                      <a:pPr algn="r" fontAlgn="b"/>
                      <a:r>
                        <a:rPr lang="en-IN" sz="600" b="1" i="0" u="none" strike="noStrike">
                          <a:solidFill>
                            <a:srgbClr val="FFFFFF"/>
                          </a:solidFill>
                          <a:effectLst/>
                          <a:latin typeface="Calibri" panose="020F0502020204030204" pitchFamily="34" charset="0"/>
                        </a:rPr>
                        <a:t>-0.104287027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AB00"/>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89024838"/>
                  </a:ext>
                </a:extLst>
              </a:tr>
              <a:tr h="234042">
                <a:tc>
                  <a:txBody>
                    <a:bodyPr/>
                    <a:lstStyle/>
                    <a:p>
                      <a:pPr algn="l" fontAlgn="b"/>
                      <a:r>
                        <a:rPr lang="en-IN" sz="600" b="0" i="0" u="none" strike="noStrike">
                          <a:solidFill>
                            <a:srgbClr val="000000"/>
                          </a:solidFill>
                          <a:effectLst/>
                          <a:latin typeface="Calibri" panose="020F0502020204030204" pitchFamily="34" charset="0"/>
                        </a:rPr>
                        <a:t>REGION_RATING_CLIENT</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0.061990007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0C004"/>
                    </a:solidFill>
                  </a:tcPr>
                </a:tc>
                <a:tc>
                  <a:txBody>
                    <a:bodyPr/>
                    <a:lstStyle/>
                    <a:p>
                      <a:pPr algn="r" fontAlgn="b"/>
                      <a:r>
                        <a:rPr lang="en-IN" sz="600" b="1" i="0" u="none" strike="noStrike">
                          <a:solidFill>
                            <a:srgbClr val="FFFFFF"/>
                          </a:solidFill>
                          <a:effectLst/>
                          <a:latin typeface="Calibri" panose="020F0502020204030204" pitchFamily="34" charset="0"/>
                        </a:rPr>
                        <a:t>-0.160207729</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A100"/>
                    </a:solidFill>
                  </a:tcPr>
                </a:tc>
                <a:tc>
                  <a:txBody>
                    <a:bodyPr/>
                    <a:lstStyle/>
                    <a:p>
                      <a:pPr algn="r" fontAlgn="b"/>
                      <a:r>
                        <a:rPr lang="en-IN" sz="600" b="1" i="0" u="none" strike="noStrike">
                          <a:solidFill>
                            <a:srgbClr val="FFFFFF"/>
                          </a:solidFill>
                          <a:effectLst/>
                          <a:latin typeface="Calibri" panose="020F0502020204030204" pitchFamily="34" charset="0"/>
                        </a:rPr>
                        <a:t>-0.046143285</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700"/>
                    </a:solidFill>
                  </a:tcPr>
                </a:tc>
                <a:tc>
                  <a:txBody>
                    <a:bodyPr/>
                    <a:lstStyle/>
                    <a:p>
                      <a:pPr algn="r" fontAlgn="b"/>
                      <a:r>
                        <a:rPr lang="en-IN" sz="600" b="1" i="0" u="none" strike="noStrike">
                          <a:solidFill>
                            <a:srgbClr val="FFFFFF"/>
                          </a:solidFill>
                          <a:effectLst/>
                          <a:latin typeface="Calibri" panose="020F0502020204030204" pitchFamily="34" charset="0"/>
                        </a:rPr>
                        <a:t>-0.063209658</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300"/>
                    </a:solidFill>
                  </a:tcPr>
                </a:tc>
                <a:tc>
                  <a:txBody>
                    <a:bodyPr/>
                    <a:lstStyle/>
                    <a:p>
                      <a:pPr algn="r" fontAlgn="b"/>
                      <a:r>
                        <a:rPr lang="en-IN" sz="600" b="1" i="0" u="none" strike="noStrike">
                          <a:solidFill>
                            <a:srgbClr val="FFFFFF"/>
                          </a:solidFill>
                          <a:effectLst/>
                          <a:latin typeface="Calibri" panose="020F0502020204030204" pitchFamily="34" charset="0"/>
                        </a:rPr>
                        <a:t>-0.052516777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500"/>
                    </a:solidFill>
                  </a:tcPr>
                </a:tc>
                <a:tc>
                  <a:txBody>
                    <a:bodyPr/>
                    <a:lstStyle/>
                    <a:p>
                      <a:pPr algn="r" fontAlgn="b"/>
                      <a:r>
                        <a:rPr lang="en-IN" sz="600" b="1" i="0" u="none" strike="noStrike">
                          <a:solidFill>
                            <a:srgbClr val="FFFFFF"/>
                          </a:solidFill>
                          <a:effectLst/>
                          <a:latin typeface="Calibri" panose="020F0502020204030204" pitchFamily="34" charset="0"/>
                        </a:rPr>
                        <a:t>-0.434272694</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6C00"/>
                    </a:solidFill>
                  </a:tcPr>
                </a:tc>
                <a:tc>
                  <a:txBody>
                    <a:bodyPr/>
                    <a:lstStyle/>
                    <a:p>
                      <a:pPr algn="r" fontAlgn="b"/>
                      <a:r>
                        <a:rPr lang="en-IN" sz="600" b="1" i="0" u="none" strike="noStrike">
                          <a:solidFill>
                            <a:srgbClr val="FFFFFF"/>
                          </a:solidFill>
                          <a:effectLst/>
                          <a:latin typeface="Calibri" panose="020F0502020204030204" pitchFamily="34" charset="0"/>
                        </a:rPr>
                        <a:t>-0.052665197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500"/>
                    </a:solidFill>
                  </a:tcPr>
                </a:tc>
                <a:tc>
                  <a:txBody>
                    <a:bodyPr/>
                    <a:lstStyle/>
                    <a:p>
                      <a:pPr algn="r" fontAlgn="b"/>
                      <a:r>
                        <a:rPr lang="en-IN" sz="600" b="1" i="0" u="none" strike="noStrike">
                          <a:solidFill>
                            <a:srgbClr val="FFFFFF"/>
                          </a:solidFill>
                          <a:effectLst/>
                          <a:latin typeface="Calibri" panose="020F0502020204030204" pitchFamily="34" charset="0"/>
                        </a:rPr>
                        <a:t>0.064942398</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FBF05"/>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15497353"/>
                  </a:ext>
                </a:extLst>
              </a:tr>
              <a:tr h="234042">
                <a:tc>
                  <a:txBody>
                    <a:bodyPr/>
                    <a:lstStyle/>
                    <a:p>
                      <a:pPr algn="l" fontAlgn="b"/>
                      <a:r>
                        <a:rPr lang="fr-FR" sz="600" b="0" i="0" u="none" strike="noStrike">
                          <a:solidFill>
                            <a:srgbClr val="000000"/>
                          </a:solidFill>
                          <a:effectLst/>
                          <a:latin typeface="Calibri" panose="020F0502020204030204" pitchFamily="34" charset="0"/>
                        </a:rPr>
                        <a:t>DEF_30_CNT_SOCIAL_CIRCLE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-0.006996512</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E00"/>
                    </a:solidFill>
                  </a:tcPr>
                </a:tc>
                <a:tc>
                  <a:txBody>
                    <a:bodyPr/>
                    <a:lstStyle/>
                    <a:p>
                      <a:pPr algn="r" fontAlgn="b"/>
                      <a:r>
                        <a:rPr lang="en-IN" sz="600" b="1" i="0" u="none" strike="noStrike">
                          <a:solidFill>
                            <a:srgbClr val="FFFFFF"/>
                          </a:solidFill>
                          <a:effectLst/>
                          <a:latin typeface="Calibri" panose="020F0502020204030204" pitchFamily="34" charset="0"/>
                        </a:rPr>
                        <a:t>-0.046072367</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700"/>
                    </a:solidFill>
                  </a:tcPr>
                </a:tc>
                <a:tc>
                  <a:txBody>
                    <a:bodyPr/>
                    <a:lstStyle/>
                    <a:p>
                      <a:pPr algn="r" fontAlgn="b"/>
                      <a:r>
                        <a:rPr lang="en-IN" sz="600" b="1" i="0" u="none" strike="noStrike">
                          <a:solidFill>
                            <a:srgbClr val="FFFFFF"/>
                          </a:solidFill>
                          <a:effectLst/>
                          <a:latin typeface="Calibri" panose="020F0502020204030204" pitchFamily="34" charset="0"/>
                        </a:rPr>
                        <a:t>-0.037927318</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800"/>
                    </a:solidFill>
                  </a:tcPr>
                </a:tc>
                <a:tc>
                  <a:txBody>
                    <a:bodyPr/>
                    <a:lstStyle/>
                    <a:p>
                      <a:pPr algn="r" fontAlgn="b"/>
                      <a:r>
                        <a:rPr lang="en-IN" sz="600" b="1" i="0" u="none" strike="noStrike">
                          <a:solidFill>
                            <a:srgbClr val="FFFFFF"/>
                          </a:solidFill>
                          <a:effectLst/>
                          <a:latin typeface="Calibri" panose="020F0502020204030204" pitchFamily="34" charset="0"/>
                        </a:rPr>
                        <a:t>-0.037351709</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800"/>
                    </a:solidFill>
                  </a:tcPr>
                </a:tc>
                <a:tc>
                  <a:txBody>
                    <a:bodyPr/>
                    <a:lstStyle/>
                    <a:p>
                      <a:pPr algn="r" fontAlgn="b"/>
                      <a:r>
                        <a:rPr lang="en-IN" sz="600" b="1" i="0" u="none" strike="noStrike">
                          <a:solidFill>
                            <a:srgbClr val="FFFFFF"/>
                          </a:solidFill>
                          <a:effectLst/>
                          <a:latin typeface="Calibri" panose="020F0502020204030204" pitchFamily="34" charset="0"/>
                        </a:rPr>
                        <a:t>-0.032484936</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900"/>
                    </a:solidFill>
                  </a:tcPr>
                </a:tc>
                <a:tc>
                  <a:txBody>
                    <a:bodyPr/>
                    <a:lstStyle/>
                    <a:p>
                      <a:pPr algn="r" fontAlgn="b"/>
                      <a:r>
                        <a:rPr lang="en-IN" sz="600" b="1" i="0" u="none" strike="noStrike">
                          <a:solidFill>
                            <a:srgbClr val="FFFFFF"/>
                          </a:solidFill>
                          <a:effectLst/>
                          <a:latin typeface="Calibri" panose="020F0502020204030204" pitchFamily="34" charset="0"/>
                        </a:rPr>
                        <a:t>0.016604761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BC001"/>
                    </a:solidFill>
                  </a:tcPr>
                </a:tc>
                <a:tc>
                  <a:txBody>
                    <a:bodyPr/>
                    <a:lstStyle/>
                    <a:p>
                      <a:pPr algn="r" fontAlgn="b"/>
                      <a:r>
                        <a:rPr lang="en-IN" sz="600" b="1" i="0" u="none" strike="noStrike">
                          <a:solidFill>
                            <a:srgbClr val="FFFFFF"/>
                          </a:solidFill>
                          <a:effectLst/>
                          <a:latin typeface="Calibri" panose="020F0502020204030204" pitchFamily="34" charset="0"/>
                        </a:rPr>
                        <a:t>0.001350976</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r" fontAlgn="b"/>
                      <a:r>
                        <a:rPr lang="en-IN" sz="600" b="1" i="0" u="none" strike="noStrike">
                          <a:solidFill>
                            <a:srgbClr val="FFFFFF"/>
                          </a:solidFill>
                          <a:effectLst/>
                          <a:latin typeface="Calibri" panose="020F0502020204030204" pitchFamily="34" charset="0"/>
                        </a:rPr>
                        <a:t>-0.001395323</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F00"/>
                    </a:solidFill>
                  </a:tcPr>
                </a:tc>
                <a:tc>
                  <a:txBody>
                    <a:bodyPr/>
                    <a:lstStyle/>
                    <a:p>
                      <a:pPr algn="r" fontAlgn="b"/>
                      <a:r>
                        <a:rPr lang="en-IN" sz="600" b="1" i="0" u="none" strike="noStrike">
                          <a:solidFill>
                            <a:srgbClr val="FFFFFF"/>
                          </a:solidFill>
                          <a:effectLst/>
                          <a:latin typeface="Calibri" panose="020F0502020204030204" pitchFamily="34" charset="0"/>
                        </a:rPr>
                        <a:t>0.01541248</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C001"/>
                    </a:solidFill>
                  </a:tcPr>
                </a:tc>
                <a:tc>
                  <a:txBody>
                    <a:bodyPr/>
                    <a:lstStyle/>
                    <a:p>
                      <a:pPr algn="r" fontAlgn="b"/>
                      <a:r>
                        <a:rPr lang="en-IN" sz="600" b="1" i="0" u="none" strike="noStrike">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l" fontAlgn="b"/>
                      <a:r>
                        <a:rPr lang="en-IN" sz="600" b="1" i="0" u="none" strike="noStrike">
                          <a:solidFill>
                            <a:srgbClr val="FFFFFF"/>
                          </a:solidFill>
                          <a:effectLst/>
                          <a:latin typeface="Calibri" panose="020F0502020204030204" pitchFamily="34" charset="0"/>
                        </a:rPr>
                        <a:t> </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99545552"/>
                  </a:ext>
                </a:extLst>
              </a:tr>
              <a:tr h="234042">
                <a:tc>
                  <a:txBody>
                    <a:bodyPr/>
                    <a:lstStyle/>
                    <a:p>
                      <a:pPr algn="l" fontAlgn="b"/>
                      <a:r>
                        <a:rPr lang="fr-FR" sz="600" b="0" i="0" u="none" strike="noStrike" dirty="0">
                          <a:solidFill>
                            <a:srgbClr val="000000"/>
                          </a:solidFill>
                          <a:effectLst/>
                          <a:latin typeface="Calibri" panose="020F0502020204030204" pitchFamily="34" charset="0"/>
                        </a:rPr>
                        <a:t>DEF_60_CNT_SOCIAL_CIRCLE</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600" b="1" i="0" u="none" strike="noStrike">
                          <a:solidFill>
                            <a:srgbClr val="FFFFFF"/>
                          </a:solidFill>
                          <a:effectLst/>
                          <a:latin typeface="Calibri" panose="020F0502020204030204" pitchFamily="34" charset="0"/>
                        </a:rPr>
                        <a:t>-0.012498616</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D00"/>
                    </a:solidFill>
                  </a:tcPr>
                </a:tc>
                <a:tc>
                  <a:txBody>
                    <a:bodyPr/>
                    <a:lstStyle/>
                    <a:p>
                      <a:pPr algn="r" fontAlgn="b"/>
                      <a:r>
                        <a:rPr lang="en-IN" sz="600" b="1" i="0" u="none" strike="noStrike">
                          <a:solidFill>
                            <a:srgbClr val="FFFFFF"/>
                          </a:solidFill>
                          <a:effectLst/>
                          <a:latin typeface="Calibri" panose="020F0502020204030204" pitchFamily="34" charset="0"/>
                        </a:rPr>
                        <a:t>-0.033596939</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900"/>
                    </a:solidFill>
                  </a:tcPr>
                </a:tc>
                <a:tc>
                  <a:txBody>
                    <a:bodyPr/>
                    <a:lstStyle/>
                    <a:p>
                      <a:pPr algn="r" fontAlgn="b"/>
                      <a:r>
                        <a:rPr lang="en-IN" sz="600" b="1" i="0" u="none" strike="noStrike">
                          <a:solidFill>
                            <a:srgbClr val="FFFFFF"/>
                          </a:solidFill>
                          <a:effectLst/>
                          <a:latin typeface="Calibri" panose="020F0502020204030204" pitchFamily="34" charset="0"/>
                        </a:rPr>
                        <a:t>-0.041024916</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800"/>
                    </a:solidFill>
                  </a:tcPr>
                </a:tc>
                <a:tc>
                  <a:txBody>
                    <a:bodyPr/>
                    <a:lstStyle/>
                    <a:p>
                      <a:pPr algn="r" fontAlgn="b"/>
                      <a:r>
                        <a:rPr lang="en-IN" sz="600" b="1" i="0" u="none" strike="noStrike">
                          <a:solidFill>
                            <a:srgbClr val="FFFFFF"/>
                          </a:solidFill>
                          <a:effectLst/>
                          <a:latin typeface="Calibri" panose="020F0502020204030204" pitchFamily="34" charset="0"/>
                        </a:rPr>
                        <a:t>-0.041522425</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800"/>
                    </a:solidFill>
                  </a:tcPr>
                </a:tc>
                <a:tc>
                  <a:txBody>
                    <a:bodyPr/>
                    <a:lstStyle/>
                    <a:p>
                      <a:pPr algn="r" fontAlgn="b"/>
                      <a:r>
                        <a:rPr lang="en-IN" sz="600" b="1" i="0" u="none" strike="noStrike">
                          <a:solidFill>
                            <a:srgbClr val="FFFFFF"/>
                          </a:solidFill>
                          <a:effectLst/>
                          <a:latin typeface="Calibri" panose="020F0502020204030204" pitchFamily="34" charset="0"/>
                        </a:rPr>
                        <a:t>-0.032871852</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900"/>
                    </a:solidFill>
                  </a:tcPr>
                </a:tc>
                <a:tc>
                  <a:txBody>
                    <a:bodyPr/>
                    <a:lstStyle/>
                    <a:p>
                      <a:pPr algn="r" fontAlgn="b"/>
                      <a:r>
                        <a:rPr lang="en-IN" sz="600" b="1" i="0" u="none" strike="noStrike">
                          <a:solidFill>
                            <a:srgbClr val="FFFFFF"/>
                          </a:solidFill>
                          <a:effectLst/>
                          <a:latin typeface="Calibri" panose="020F0502020204030204" pitchFamily="34" charset="0"/>
                        </a:rPr>
                        <a:t>0.015001485</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C001"/>
                    </a:solidFill>
                  </a:tcPr>
                </a:tc>
                <a:tc>
                  <a:txBody>
                    <a:bodyPr/>
                    <a:lstStyle/>
                    <a:p>
                      <a:pPr algn="r" fontAlgn="b"/>
                      <a:r>
                        <a:rPr lang="en-IN" sz="600" b="1" i="0" u="none" strike="noStrike">
                          <a:solidFill>
                            <a:srgbClr val="FFFFFF"/>
                          </a:solidFill>
                          <a:effectLst/>
                          <a:latin typeface="Calibri" panose="020F0502020204030204" pitchFamily="34" charset="0"/>
                        </a:rPr>
                        <a:t>0.009293982</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DC000"/>
                    </a:solidFill>
                  </a:tcPr>
                </a:tc>
                <a:tc>
                  <a:txBody>
                    <a:bodyPr/>
                    <a:lstStyle/>
                    <a:p>
                      <a:pPr algn="r" fontAlgn="b"/>
                      <a:r>
                        <a:rPr lang="en-IN" sz="600" b="1" i="0" u="none" strike="noStrike">
                          <a:solidFill>
                            <a:srgbClr val="FFFFFF"/>
                          </a:solidFill>
                          <a:effectLst/>
                          <a:latin typeface="Calibri" panose="020F0502020204030204" pitchFamily="34" charset="0"/>
                        </a:rPr>
                        <a:t>-0.004047456</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BF00"/>
                    </a:solidFill>
                  </a:tcPr>
                </a:tc>
                <a:tc>
                  <a:txBody>
                    <a:bodyPr/>
                    <a:lstStyle/>
                    <a:p>
                      <a:pPr algn="r" fontAlgn="b"/>
                      <a:r>
                        <a:rPr lang="en-IN" sz="600" b="1" i="0" u="none" strike="noStrike">
                          <a:solidFill>
                            <a:srgbClr val="FFFFFF"/>
                          </a:solidFill>
                          <a:effectLst/>
                          <a:latin typeface="Calibri" panose="020F0502020204030204" pitchFamily="34" charset="0"/>
                        </a:rPr>
                        <a:t>9.49418E-05</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r" fontAlgn="b"/>
                      <a:r>
                        <a:rPr lang="en-IN" sz="600" b="1" i="0" u="none" strike="noStrike">
                          <a:solidFill>
                            <a:srgbClr val="FFFFFF"/>
                          </a:solidFill>
                          <a:effectLst/>
                          <a:latin typeface="Calibri" panose="020F0502020204030204" pitchFamily="34" charset="0"/>
                        </a:rPr>
                        <a:t>0.891433576</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CB247"/>
                    </a:solidFill>
                  </a:tcPr>
                </a:tc>
                <a:tc>
                  <a:txBody>
                    <a:bodyPr/>
                    <a:lstStyle/>
                    <a:p>
                      <a:pPr algn="r" fontAlgn="b"/>
                      <a:r>
                        <a:rPr lang="en-IN" sz="600" b="1" i="0" u="none" strike="noStrike" dirty="0">
                          <a:solidFill>
                            <a:srgbClr val="FFFFFF"/>
                          </a:solidFill>
                          <a:effectLst/>
                          <a:latin typeface="Calibri" panose="020F0502020204030204" pitchFamily="34" charset="0"/>
                        </a:rPr>
                        <a:t>1</a:t>
                      </a:r>
                    </a:p>
                  </a:txBody>
                  <a:tcPr marL="4401" marR="4401" marT="440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extLst>
                  <a:ext uri="{0D108BD9-81ED-4DB2-BD59-A6C34878D82A}">
                    <a16:rowId xmlns:a16="http://schemas.microsoft.com/office/drawing/2014/main" val="3334480138"/>
                  </a:ext>
                </a:extLst>
              </a:tr>
            </a:tbl>
          </a:graphicData>
        </a:graphic>
      </p:graphicFrame>
      <p:sp>
        <p:nvSpPr>
          <p:cNvPr id="10" name="TextBox 9">
            <a:extLst>
              <a:ext uri="{FF2B5EF4-FFF2-40B4-BE49-F238E27FC236}">
                <a16:creationId xmlns:a16="http://schemas.microsoft.com/office/drawing/2014/main" id="{458D2A88-8B55-90B7-3693-85E82490049D}"/>
              </a:ext>
            </a:extLst>
          </p:cNvPr>
          <p:cNvSpPr txBox="1"/>
          <p:nvPr/>
        </p:nvSpPr>
        <p:spPr>
          <a:xfrm>
            <a:off x="3048778" y="3244334"/>
            <a:ext cx="6097554" cy="369332"/>
          </a:xfrm>
          <a:prstGeom prst="rect">
            <a:avLst/>
          </a:prstGeom>
          <a:noFill/>
        </p:spPr>
        <p:txBody>
          <a:bodyPr wrap="square">
            <a:spAutoFit/>
          </a:bodyPr>
          <a:lstStyle/>
          <a:p>
            <a:pPr algn="ctr"/>
            <a:r>
              <a:rPr lang="en-IN" sz="1800" b="1" u="sng" dirty="0">
                <a:latin typeface="Calibri" panose="020F0502020204030204" pitchFamily="34" charset="0"/>
                <a:cs typeface="Calibri" panose="020F0502020204030204" pitchFamily="34" charset="0"/>
              </a:rPr>
              <a:t>Correlation Matrix with Heat Map</a:t>
            </a:r>
          </a:p>
        </p:txBody>
      </p:sp>
    </p:spTree>
    <p:extLst>
      <p:ext uri="{BB962C8B-B14F-4D97-AF65-F5344CB8AC3E}">
        <p14:creationId xmlns:p14="http://schemas.microsoft.com/office/powerpoint/2010/main" val="1026634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56FF2-FEAC-646F-0288-CDE381C65275}"/>
              </a:ext>
            </a:extLst>
          </p:cNvPr>
          <p:cNvSpPr>
            <a:spLocks noGrp="1"/>
          </p:cNvSpPr>
          <p:nvPr>
            <p:ph type="title"/>
          </p:nvPr>
        </p:nvSpPr>
        <p:spPr/>
        <p:txBody>
          <a:bodyPr/>
          <a:lstStyle/>
          <a:p>
            <a:pPr algn="ctr"/>
            <a:r>
              <a:rPr lang="en-IN" dirty="0"/>
              <a:t>Inference</a:t>
            </a:r>
          </a:p>
        </p:txBody>
      </p:sp>
      <p:sp>
        <p:nvSpPr>
          <p:cNvPr id="3" name="Content Placeholder 2">
            <a:extLst>
              <a:ext uri="{FF2B5EF4-FFF2-40B4-BE49-F238E27FC236}">
                <a16:creationId xmlns:a16="http://schemas.microsoft.com/office/drawing/2014/main" id="{22C4E524-47F9-E239-9867-8CFCC0AB0F33}"/>
              </a:ext>
            </a:extLst>
          </p:cNvPr>
          <p:cNvSpPr>
            <a:spLocks noGrp="1"/>
          </p:cNvSpPr>
          <p:nvPr>
            <p:ph idx="1"/>
          </p:nvPr>
        </p:nvSpPr>
        <p:spPr>
          <a:xfrm>
            <a:off x="810000" y="2774301"/>
            <a:ext cx="10554574" cy="3636511"/>
          </a:xfrm>
        </p:spPr>
        <p:txBody>
          <a:bodyPr>
            <a:normAutofit fontScale="92500" lnSpcReduction="10000"/>
          </a:bodyPr>
          <a:lstStyle/>
          <a:p>
            <a:r>
              <a:rPr lang="en-IN" dirty="0">
                <a:latin typeface="Calibri" panose="020F0502020204030204" pitchFamily="34" charset="0"/>
                <a:cs typeface="Calibri" panose="020F0502020204030204" pitchFamily="34" charset="0"/>
              </a:rPr>
              <a:t>Female clients ratio for loan application than male but male clients are more keen to be defaulters</a:t>
            </a:r>
          </a:p>
          <a:p>
            <a:r>
              <a:rPr lang="en-IN" dirty="0">
                <a:latin typeface="Calibri" panose="020F0502020204030204" pitchFamily="34" charset="0"/>
                <a:cs typeface="Calibri" panose="020F0502020204030204" pitchFamily="34" charset="0"/>
              </a:rPr>
              <a:t>Clients with annual income within range 1 – 6 Lakh apply more for loans but clients with annual income below 1 Lakh have higher problems with loan repayment</a:t>
            </a:r>
          </a:p>
          <a:p>
            <a:r>
              <a:rPr lang="en-IN" dirty="0">
                <a:latin typeface="Calibri" panose="020F0502020204030204" pitchFamily="34" charset="0"/>
                <a:cs typeface="Calibri" panose="020F0502020204030204" pitchFamily="34" charset="0"/>
              </a:rPr>
              <a:t>Clients are more frequent in middle ages (30 -40 years) to be applicants. Young clients face more difficulty with loan repayments</a:t>
            </a:r>
          </a:p>
          <a:p>
            <a:r>
              <a:rPr lang="en-IN" dirty="0">
                <a:latin typeface="Calibri" panose="020F0502020204030204" pitchFamily="34" charset="0"/>
                <a:cs typeface="Calibri" panose="020F0502020204030204" pitchFamily="34" charset="0"/>
              </a:rPr>
              <a:t>Loan amounts ranging between 1 – 10 Lakhs have encountered the highest ratio of defaulters</a:t>
            </a:r>
          </a:p>
          <a:p>
            <a:r>
              <a:rPr lang="en-IN" dirty="0">
                <a:latin typeface="Calibri" panose="020F0502020204030204" pitchFamily="34" charset="0"/>
                <a:cs typeface="Calibri" panose="020F0502020204030204" pitchFamily="34" charset="0"/>
              </a:rPr>
              <a:t>Commercial associates face the most difficulties in loan repayment and are prone to be defaulters</a:t>
            </a:r>
          </a:p>
          <a:p>
            <a:r>
              <a:rPr lang="en-IN" dirty="0">
                <a:latin typeface="Calibri" panose="020F0502020204030204" pitchFamily="34" charset="0"/>
                <a:cs typeface="Calibri" panose="020F0502020204030204" pitchFamily="34" charset="0"/>
              </a:rPr>
              <a:t>Contrary to belief, people who own a car or real estate are higher in the segment of defaulters</a:t>
            </a:r>
          </a:p>
          <a:p>
            <a:r>
              <a:rPr lang="en-IN" dirty="0">
                <a:latin typeface="Calibri" panose="020F0502020204030204" pitchFamily="34" charset="0"/>
                <a:cs typeface="Calibri" panose="020F0502020204030204" pitchFamily="34" charset="0"/>
              </a:rPr>
              <a:t>People with larger families are less likely to opt for loans, as shown by the data analysis, most of our clients are within the smaller family range. The likelihood of defaulters is higher in clients with small family</a:t>
            </a:r>
          </a:p>
          <a:p>
            <a:r>
              <a:rPr lang="en-IN" dirty="0">
                <a:latin typeface="Calibri" panose="020F0502020204030204" pitchFamily="34" charset="0"/>
                <a:cs typeface="Calibri" panose="020F0502020204030204" pitchFamily="34" charset="0"/>
              </a:rPr>
              <a:t>Clients who have a good previous track record are more keen to be timely repayors</a:t>
            </a:r>
          </a:p>
          <a:p>
            <a:endParaRPr lang="en-IN" sz="1600" dirty="0">
              <a:latin typeface="Calibri" panose="020F0502020204030204" pitchFamily="34" charset="0"/>
              <a:cs typeface="Calibri" panose="020F0502020204030204" pitchFamily="34" charset="0"/>
            </a:endParaRPr>
          </a:p>
          <a:p>
            <a:endParaRPr lang="en-IN" sz="1600" dirty="0">
              <a:latin typeface="Calibri" panose="020F0502020204030204" pitchFamily="34" charset="0"/>
              <a:cs typeface="Calibri" panose="020F0502020204030204" pitchFamily="34" charset="0"/>
            </a:endParaRPr>
          </a:p>
          <a:p>
            <a:endParaRPr lang="en-IN"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74511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EFAB1-71CC-4E94-A7C2-3DB163657226}"/>
              </a:ext>
            </a:extLst>
          </p:cNvPr>
          <p:cNvSpPr>
            <a:spLocks noGrp="1"/>
          </p:cNvSpPr>
          <p:nvPr>
            <p:ph type="title"/>
          </p:nvPr>
        </p:nvSpPr>
        <p:spPr/>
        <p:txBody>
          <a:bodyPr/>
          <a:lstStyle/>
          <a:p>
            <a:pPr algn="ctr"/>
            <a:r>
              <a:rPr lang="en-IN" dirty="0"/>
              <a:t>Link to Workbooks</a:t>
            </a:r>
          </a:p>
        </p:txBody>
      </p:sp>
      <p:sp>
        <p:nvSpPr>
          <p:cNvPr id="3" name="Content Placeholder 2">
            <a:extLst>
              <a:ext uri="{FF2B5EF4-FFF2-40B4-BE49-F238E27FC236}">
                <a16:creationId xmlns:a16="http://schemas.microsoft.com/office/drawing/2014/main" id="{97FAADB4-E2C5-C116-C538-647B6DCF8AD8}"/>
              </a:ext>
            </a:extLst>
          </p:cNvPr>
          <p:cNvSpPr>
            <a:spLocks noGrp="1"/>
          </p:cNvSpPr>
          <p:nvPr>
            <p:ph idx="1"/>
          </p:nvPr>
        </p:nvSpPr>
        <p:spPr>
          <a:xfrm>
            <a:off x="2416629" y="2222287"/>
            <a:ext cx="7725748" cy="3636511"/>
          </a:xfrm>
        </p:spPr>
        <p:txBody>
          <a:bodyPr>
            <a:normAutofit/>
          </a:bodyPr>
          <a:lstStyle/>
          <a:p>
            <a:r>
              <a:rPr lang="en-IN" sz="2400" dirty="0">
                <a:hlinkClick r:id="rId2"/>
              </a:rPr>
              <a:t>Application</a:t>
            </a:r>
            <a:endParaRPr lang="en-IN" sz="2400" dirty="0"/>
          </a:p>
          <a:p>
            <a:r>
              <a:rPr lang="en-IN" sz="2400" dirty="0">
                <a:hlinkClick r:id="rId3"/>
              </a:rPr>
              <a:t>Previous Application</a:t>
            </a:r>
            <a:endParaRPr lang="en-IN" sz="2400" dirty="0"/>
          </a:p>
        </p:txBody>
      </p:sp>
    </p:spTree>
    <p:extLst>
      <p:ext uri="{BB962C8B-B14F-4D97-AF65-F5344CB8AC3E}">
        <p14:creationId xmlns:p14="http://schemas.microsoft.com/office/powerpoint/2010/main" val="1608381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E539C4-85F9-0F41-8C9A-CDBF36EC3462}"/>
              </a:ext>
            </a:extLst>
          </p:cNvPr>
          <p:cNvSpPr>
            <a:spLocks noGrp="1"/>
          </p:cNvSpPr>
          <p:nvPr>
            <p:ph type="ctrTitle"/>
          </p:nvPr>
        </p:nvSpPr>
        <p:spPr/>
        <p:txBody>
          <a:bodyPr/>
          <a:lstStyle/>
          <a:p>
            <a:pPr algn="ctr"/>
            <a:r>
              <a:rPr lang="en-IN" dirty="0"/>
              <a:t>Thank You!</a:t>
            </a:r>
          </a:p>
        </p:txBody>
      </p:sp>
      <p:sp>
        <p:nvSpPr>
          <p:cNvPr id="5" name="Subtitle 4">
            <a:extLst>
              <a:ext uri="{FF2B5EF4-FFF2-40B4-BE49-F238E27FC236}">
                <a16:creationId xmlns:a16="http://schemas.microsoft.com/office/drawing/2014/main" id="{A623B728-015D-341A-A88E-89C35C25907C}"/>
              </a:ext>
            </a:extLst>
          </p:cNvPr>
          <p:cNvSpPr>
            <a:spLocks noGrp="1"/>
          </p:cNvSpPr>
          <p:nvPr>
            <p:ph type="subTitle" idx="1"/>
          </p:nvPr>
        </p:nvSpPr>
        <p:spPr/>
        <p:txBody>
          <a:bodyPr/>
          <a:lstStyle/>
          <a:p>
            <a:r>
              <a:rPr lang="en-IN" dirty="0"/>
              <a:t> </a:t>
            </a:r>
          </a:p>
        </p:txBody>
      </p:sp>
    </p:spTree>
    <p:extLst>
      <p:ext uri="{BB962C8B-B14F-4D97-AF65-F5344CB8AC3E}">
        <p14:creationId xmlns:p14="http://schemas.microsoft.com/office/powerpoint/2010/main" val="17448621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7204A-9D03-A881-E0D7-EE218A40CDB8}"/>
              </a:ext>
            </a:extLst>
          </p:cNvPr>
          <p:cNvSpPr>
            <a:spLocks noGrp="1"/>
          </p:cNvSpPr>
          <p:nvPr>
            <p:ph type="title"/>
          </p:nvPr>
        </p:nvSpPr>
        <p:spPr/>
        <p:txBody>
          <a:bodyPr/>
          <a:lstStyle/>
          <a:p>
            <a:pPr algn="ctr"/>
            <a:r>
              <a:rPr lang="en-IN" dirty="0"/>
              <a:t>Project Description</a:t>
            </a:r>
          </a:p>
        </p:txBody>
      </p:sp>
      <p:sp>
        <p:nvSpPr>
          <p:cNvPr id="3" name="Content Placeholder 2">
            <a:extLst>
              <a:ext uri="{FF2B5EF4-FFF2-40B4-BE49-F238E27FC236}">
                <a16:creationId xmlns:a16="http://schemas.microsoft.com/office/drawing/2014/main" id="{6D9CBAEC-547B-8AEA-7D17-72FF11CB5088}"/>
              </a:ext>
            </a:extLst>
          </p:cNvPr>
          <p:cNvSpPr>
            <a:spLocks noGrp="1"/>
          </p:cNvSpPr>
          <p:nvPr>
            <p:ph idx="1"/>
          </p:nvPr>
        </p:nvSpPr>
        <p:spPr/>
        <p:txBody>
          <a:bodyPr>
            <a:normAutofit/>
          </a:bodyPr>
          <a:lstStyle/>
          <a:p>
            <a:r>
              <a:rPr lang="en-US" sz="1600" dirty="0"/>
              <a:t>Context of Finance Company - Examining lending information for a finance company that specializes in loans to urban clients.</a:t>
            </a:r>
          </a:p>
          <a:p>
            <a:r>
              <a:rPr lang="en-US" sz="1600" dirty="0"/>
              <a:t>Credit Risk Challenge - Managing the problem of customer defaults due to insufficient credit history.</a:t>
            </a:r>
          </a:p>
          <a:p>
            <a:r>
              <a:rPr lang="en-US" sz="1600" dirty="0"/>
              <a:t>Data Analyst Role - Identifying patterns in the data through the application of Exploratory Data Analysis (EDA).</a:t>
            </a:r>
          </a:p>
          <a:p>
            <a:r>
              <a:rPr lang="en-US" sz="1600" dirty="0"/>
              <a:t>Objective - Making sure that eligible loan applicants aren't turned down because of a complex examination of data patterns.</a:t>
            </a:r>
          </a:p>
          <a:p>
            <a:r>
              <a:rPr lang="en-US" sz="1600" dirty="0"/>
              <a:t>Risk Mitigation Focus - Using EDA insights to improve decision-making, reduce defaults, and optimize loan eligibility processes</a:t>
            </a:r>
            <a:endParaRPr lang="en-IN" sz="1600" dirty="0"/>
          </a:p>
        </p:txBody>
      </p:sp>
    </p:spTree>
    <p:extLst>
      <p:ext uri="{BB962C8B-B14F-4D97-AF65-F5344CB8AC3E}">
        <p14:creationId xmlns:p14="http://schemas.microsoft.com/office/powerpoint/2010/main" val="3264236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BBE29-0CF8-2D79-2AA2-129877250E71}"/>
              </a:ext>
            </a:extLst>
          </p:cNvPr>
          <p:cNvSpPr>
            <a:spLocks noGrp="1"/>
          </p:cNvSpPr>
          <p:nvPr>
            <p:ph type="title"/>
          </p:nvPr>
        </p:nvSpPr>
        <p:spPr/>
        <p:txBody>
          <a:bodyPr/>
          <a:lstStyle/>
          <a:p>
            <a:pPr algn="ctr"/>
            <a:r>
              <a:rPr lang="en-IN" dirty="0"/>
              <a:t>Approach and Tech Stack</a:t>
            </a:r>
          </a:p>
        </p:txBody>
      </p:sp>
      <p:sp>
        <p:nvSpPr>
          <p:cNvPr id="3" name="Content Placeholder 2">
            <a:extLst>
              <a:ext uri="{FF2B5EF4-FFF2-40B4-BE49-F238E27FC236}">
                <a16:creationId xmlns:a16="http://schemas.microsoft.com/office/drawing/2014/main" id="{16455C8D-0FC2-BCC6-B69E-84AFA42FD57A}"/>
              </a:ext>
            </a:extLst>
          </p:cNvPr>
          <p:cNvSpPr>
            <a:spLocks noGrp="1"/>
          </p:cNvSpPr>
          <p:nvPr>
            <p:ph idx="1"/>
          </p:nvPr>
        </p:nvSpPr>
        <p:spPr/>
        <p:txBody>
          <a:bodyPr>
            <a:normAutofit/>
          </a:bodyPr>
          <a:lstStyle/>
          <a:p>
            <a:r>
              <a:rPr lang="en-US" sz="1600" dirty="0"/>
              <a:t>Excel Data Import and Cleaning - Enter lending information into Microsoft Excel. Cleanse the data to remove outliers, inconsistent values and missing values</a:t>
            </a:r>
          </a:p>
          <a:p>
            <a:r>
              <a:rPr lang="en-US" sz="1600" dirty="0"/>
              <a:t>Descriptive Statistics in Excel - For understanding important variables like credit history, loan amounts and applicant demographics, use Excel functions for descriptive statistics</a:t>
            </a:r>
          </a:p>
          <a:p>
            <a:r>
              <a:rPr lang="en-US" sz="1600" dirty="0"/>
              <a:t>Examining Data with Excel (EDA) - Execute EDA to find trends and patterns in loan defaults. Determine the factors influencing defaults with statistical measures</a:t>
            </a:r>
          </a:p>
          <a:p>
            <a:r>
              <a:rPr lang="en-US" sz="1600" dirty="0"/>
              <a:t>Excel spreadsheets for correlation analysis and hypothesis testing - Find relationships between applicant profiles, credit histories and loan defaults. Use hypothesis testing to verify significant correlations and patterns</a:t>
            </a:r>
          </a:p>
          <a:p>
            <a:r>
              <a:rPr lang="en-US" sz="1600" dirty="0"/>
              <a:t>Insight Presentation and Recommendations - Create a thorough report by collecting insights from Excel analyses. Make practical suggestions for simplifying the loan approval process to minimize default risks</a:t>
            </a:r>
            <a:endParaRPr lang="en-IN" sz="1600" dirty="0"/>
          </a:p>
        </p:txBody>
      </p:sp>
    </p:spTree>
    <p:extLst>
      <p:ext uri="{BB962C8B-B14F-4D97-AF65-F5344CB8AC3E}">
        <p14:creationId xmlns:p14="http://schemas.microsoft.com/office/powerpoint/2010/main" val="3847290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95C1F-CE95-F239-C82B-2AB58125E6C4}"/>
              </a:ext>
            </a:extLst>
          </p:cNvPr>
          <p:cNvSpPr>
            <a:spLocks noGrp="1"/>
          </p:cNvSpPr>
          <p:nvPr>
            <p:ph type="title"/>
          </p:nvPr>
        </p:nvSpPr>
        <p:spPr/>
        <p:txBody>
          <a:bodyPr/>
          <a:lstStyle/>
          <a:p>
            <a:pPr algn="ctr"/>
            <a:r>
              <a:rPr lang="en-IN" dirty="0"/>
              <a:t>Hypothesis</a:t>
            </a:r>
          </a:p>
        </p:txBody>
      </p:sp>
      <p:sp>
        <p:nvSpPr>
          <p:cNvPr id="3" name="Content Placeholder 2">
            <a:extLst>
              <a:ext uri="{FF2B5EF4-FFF2-40B4-BE49-F238E27FC236}">
                <a16:creationId xmlns:a16="http://schemas.microsoft.com/office/drawing/2014/main" id="{85F401A9-35D4-FF45-710A-456D9F0F2AE1}"/>
              </a:ext>
            </a:extLst>
          </p:cNvPr>
          <p:cNvSpPr>
            <a:spLocks noGrp="1"/>
          </p:cNvSpPr>
          <p:nvPr>
            <p:ph idx="1"/>
          </p:nvPr>
        </p:nvSpPr>
        <p:spPr>
          <a:xfrm>
            <a:off x="827424" y="2614173"/>
            <a:ext cx="10554574" cy="3636511"/>
          </a:xfrm>
        </p:spPr>
        <p:txBody>
          <a:bodyPr>
            <a:normAutofit fontScale="25000" lnSpcReduction="20000"/>
          </a:bodyPr>
          <a:lstStyle/>
          <a:p>
            <a:pPr algn="just">
              <a:lnSpc>
                <a:spcPct val="115000"/>
              </a:lnSpc>
              <a:spcBef>
                <a:spcPts val="1200"/>
              </a:spcBef>
              <a:spcAft>
                <a:spcPts val="1200"/>
              </a:spcAft>
            </a:pPr>
            <a:r>
              <a:rPr lang="en-GB" sz="5600" b="1" dirty="0">
                <a:effectLst/>
                <a:latin typeface="+mj-lt"/>
                <a:ea typeface="Arial" panose="020B0604020202020204" pitchFamily="34" charset="0"/>
              </a:rPr>
              <a:t>Demographic Factors:</a:t>
            </a:r>
            <a:endParaRPr lang="en-IN" sz="5600" dirty="0">
              <a:effectLst/>
              <a:latin typeface="+mj-lt"/>
              <a:ea typeface="Arial" panose="020B0604020202020204" pitchFamily="34" charset="0"/>
            </a:endParaRPr>
          </a:p>
          <a:p>
            <a:pPr marL="342900" lvl="0" indent="-342900" algn="just">
              <a:lnSpc>
                <a:spcPct val="115000"/>
              </a:lnSpc>
              <a:buFont typeface="Arial" panose="020B0604020202020204" pitchFamily="34" charset="0"/>
              <a:buChar char="●"/>
            </a:pPr>
            <a:r>
              <a:rPr lang="en-GB" sz="5600" b="1" u="none" strike="noStrike" dirty="0">
                <a:effectLst/>
                <a:latin typeface="+mj-lt"/>
                <a:ea typeface="Arial" panose="020B0604020202020204" pitchFamily="34" charset="0"/>
              </a:rPr>
              <a:t>Gender &amp; Payment Difficulty</a:t>
            </a:r>
            <a:r>
              <a:rPr lang="en-GB" sz="5600" u="none" strike="noStrike" dirty="0">
                <a:effectLst/>
                <a:latin typeface="+mj-lt"/>
                <a:ea typeface="Arial" panose="020B0604020202020204" pitchFamily="34" charset="0"/>
              </a:rPr>
              <a:t>: Male clients might exhibit different payment behaviours than female clients.</a:t>
            </a:r>
            <a:endParaRPr lang="en-IN" sz="5600" u="none" strike="noStrike" dirty="0">
              <a:effectLst/>
              <a:latin typeface="+mj-lt"/>
              <a:ea typeface="Arial" panose="020B0604020202020204" pitchFamily="34" charset="0"/>
            </a:endParaRPr>
          </a:p>
          <a:p>
            <a:pPr marL="342900" lvl="0" indent="-342900" algn="just">
              <a:lnSpc>
                <a:spcPct val="115000"/>
              </a:lnSpc>
              <a:buFont typeface="Arial" panose="020B0604020202020204" pitchFamily="34" charset="0"/>
              <a:buChar char="●"/>
            </a:pPr>
            <a:r>
              <a:rPr lang="en-GB" sz="5600" b="1" u="none" strike="noStrike" dirty="0">
                <a:effectLst/>
                <a:latin typeface="+mj-lt"/>
                <a:ea typeface="Arial" panose="020B0604020202020204" pitchFamily="34" charset="0"/>
              </a:rPr>
              <a:t>Income &amp; Payment Difficulty</a:t>
            </a:r>
            <a:r>
              <a:rPr lang="en-GB" sz="5600" u="none" strike="noStrike" dirty="0">
                <a:effectLst/>
                <a:latin typeface="+mj-lt"/>
                <a:ea typeface="Arial" panose="020B0604020202020204" pitchFamily="34" charset="0"/>
              </a:rPr>
              <a:t>: Clients with lower total incomes might face more challenges in making timely payments.</a:t>
            </a:r>
            <a:endParaRPr lang="en-IN" sz="5600" u="none" strike="noStrike" dirty="0">
              <a:effectLst/>
              <a:latin typeface="+mj-lt"/>
              <a:ea typeface="Arial" panose="020B0604020202020204" pitchFamily="34" charset="0"/>
            </a:endParaRPr>
          </a:p>
          <a:p>
            <a:pPr marL="342900" lvl="0" indent="-342900" algn="just">
              <a:lnSpc>
                <a:spcPct val="115000"/>
              </a:lnSpc>
              <a:spcAft>
                <a:spcPts val="1200"/>
              </a:spcAft>
              <a:buFont typeface="Arial" panose="020B0604020202020204" pitchFamily="34" charset="0"/>
              <a:buChar char="●"/>
            </a:pPr>
            <a:r>
              <a:rPr lang="en-GB" sz="5600" b="1" u="none" strike="noStrike" dirty="0">
                <a:effectLst/>
                <a:latin typeface="+mj-lt"/>
                <a:ea typeface="Arial" panose="020B0604020202020204" pitchFamily="34" charset="0"/>
              </a:rPr>
              <a:t>Age &amp; Payment Difficulty</a:t>
            </a:r>
            <a:r>
              <a:rPr lang="en-GB" sz="5600" u="none" strike="noStrike" dirty="0">
                <a:effectLst/>
                <a:latin typeface="+mj-lt"/>
                <a:ea typeface="Arial" panose="020B0604020202020204" pitchFamily="34" charset="0"/>
              </a:rPr>
              <a:t>: Younger clients might face more payment difficulties than older clients.</a:t>
            </a:r>
            <a:endParaRPr lang="en-IN" sz="5600" u="none" strike="noStrike" dirty="0">
              <a:effectLst/>
              <a:latin typeface="+mj-lt"/>
              <a:ea typeface="Arial" panose="020B0604020202020204" pitchFamily="34" charset="0"/>
            </a:endParaRPr>
          </a:p>
          <a:p>
            <a:pPr algn="just">
              <a:lnSpc>
                <a:spcPct val="115000"/>
              </a:lnSpc>
              <a:spcBef>
                <a:spcPts val="1200"/>
              </a:spcBef>
              <a:spcAft>
                <a:spcPts val="1200"/>
              </a:spcAft>
            </a:pPr>
            <a:r>
              <a:rPr lang="en-GB" sz="5600" b="1" dirty="0">
                <a:effectLst/>
                <a:latin typeface="+mj-lt"/>
                <a:ea typeface="Arial" panose="020B0604020202020204" pitchFamily="34" charset="0"/>
              </a:rPr>
              <a:t>Loan Characteristics:</a:t>
            </a:r>
            <a:endParaRPr lang="en-IN" sz="5600" dirty="0">
              <a:effectLst/>
              <a:latin typeface="+mj-lt"/>
              <a:ea typeface="Arial" panose="020B0604020202020204" pitchFamily="34" charset="0"/>
            </a:endParaRPr>
          </a:p>
          <a:p>
            <a:pPr marL="342900" lvl="0" indent="-342900" algn="just">
              <a:lnSpc>
                <a:spcPct val="115000"/>
              </a:lnSpc>
              <a:buFont typeface="Arial" panose="020B0604020202020204" pitchFamily="34" charset="0"/>
              <a:buChar char="●"/>
            </a:pPr>
            <a:r>
              <a:rPr lang="en-GB" sz="5600" b="1" u="none" strike="noStrike" dirty="0">
                <a:effectLst/>
                <a:latin typeface="+mj-lt"/>
                <a:ea typeface="Arial" panose="020B0604020202020204" pitchFamily="34" charset="0"/>
              </a:rPr>
              <a:t>Loan Amount &amp; Payment Difficulty</a:t>
            </a:r>
            <a:r>
              <a:rPr lang="en-GB" sz="5600" u="none" strike="noStrike" dirty="0">
                <a:effectLst/>
                <a:latin typeface="+mj-lt"/>
                <a:ea typeface="Arial" panose="020B0604020202020204" pitchFamily="34" charset="0"/>
              </a:rPr>
              <a:t>: Higher loan amounts might be associated with increased payment difficulties.</a:t>
            </a:r>
            <a:endParaRPr lang="en-GB" sz="5600" dirty="0">
              <a:latin typeface="+mj-lt"/>
              <a:ea typeface="Arial" panose="020B0604020202020204" pitchFamily="34" charset="0"/>
            </a:endParaRPr>
          </a:p>
          <a:p>
            <a:pPr algn="just">
              <a:lnSpc>
                <a:spcPct val="115000"/>
              </a:lnSpc>
              <a:spcBef>
                <a:spcPts val="1200"/>
              </a:spcBef>
              <a:spcAft>
                <a:spcPts val="1200"/>
              </a:spcAft>
            </a:pPr>
            <a:r>
              <a:rPr lang="en-GB" sz="6000" b="1" dirty="0">
                <a:effectLst/>
                <a:latin typeface="+mj-lt"/>
                <a:ea typeface="Arial" panose="020B0604020202020204" pitchFamily="34" charset="0"/>
              </a:rPr>
              <a:t>Occupation:</a:t>
            </a:r>
            <a:endParaRPr lang="en-IN" sz="6000" dirty="0">
              <a:effectLst/>
              <a:latin typeface="+mj-lt"/>
              <a:ea typeface="Arial" panose="020B0604020202020204" pitchFamily="34" charset="0"/>
            </a:endParaRPr>
          </a:p>
          <a:p>
            <a:pPr marL="342900" lvl="0" indent="-342900" algn="just">
              <a:lnSpc>
                <a:spcPct val="115000"/>
              </a:lnSpc>
              <a:spcAft>
                <a:spcPts val="1200"/>
              </a:spcAft>
              <a:buFont typeface="Arial" panose="020B0604020202020204" pitchFamily="34" charset="0"/>
              <a:buChar char="●"/>
            </a:pPr>
            <a:r>
              <a:rPr lang="en-GB" sz="6000" b="1" u="none" strike="noStrike" dirty="0">
                <a:effectLst/>
                <a:latin typeface="+mj-lt"/>
                <a:ea typeface="Arial" panose="020B0604020202020204" pitchFamily="34" charset="0"/>
              </a:rPr>
              <a:t>Occupation Type &amp; Payment Difficulty</a:t>
            </a:r>
            <a:r>
              <a:rPr lang="en-GB" sz="6000" u="none" strike="noStrike" dirty="0">
                <a:effectLst/>
                <a:latin typeface="+mj-lt"/>
                <a:ea typeface="Arial" panose="020B0604020202020204" pitchFamily="34" charset="0"/>
              </a:rPr>
              <a:t>: Some occupation types might be associated with increased payment difficulties.</a:t>
            </a:r>
            <a:endParaRPr lang="en-IN" sz="6000" u="none" strike="noStrike" dirty="0">
              <a:effectLst/>
              <a:latin typeface="+mj-lt"/>
              <a:ea typeface="Arial" panose="020B0604020202020204" pitchFamily="34" charset="0"/>
            </a:endParaRPr>
          </a:p>
          <a:p>
            <a:pPr marL="0" lvl="0" indent="0" algn="just">
              <a:lnSpc>
                <a:spcPct val="115000"/>
              </a:lnSpc>
              <a:buNone/>
            </a:pPr>
            <a:endParaRPr lang="en-IN" sz="5600" u="none" strike="noStrike" dirty="0">
              <a:effectLst/>
              <a:latin typeface="+mj-lt"/>
              <a:ea typeface="Arial" panose="020B0604020202020204" pitchFamily="34" charset="0"/>
            </a:endParaRPr>
          </a:p>
          <a:p>
            <a:pPr algn="just">
              <a:lnSpc>
                <a:spcPct val="115000"/>
              </a:lnSpc>
              <a:spcBef>
                <a:spcPts val="1200"/>
              </a:spcBef>
              <a:spcAft>
                <a:spcPts val="1200"/>
              </a:spcAft>
            </a:pPr>
            <a:endParaRPr lang="en-IN" dirty="0"/>
          </a:p>
        </p:txBody>
      </p:sp>
    </p:spTree>
    <p:extLst>
      <p:ext uri="{BB962C8B-B14F-4D97-AF65-F5344CB8AC3E}">
        <p14:creationId xmlns:p14="http://schemas.microsoft.com/office/powerpoint/2010/main" val="1655048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C84471-C7E0-181F-F3E9-1551F791E64B}"/>
              </a:ext>
            </a:extLst>
          </p:cNvPr>
          <p:cNvSpPr>
            <a:spLocks noGrp="1"/>
          </p:cNvSpPr>
          <p:nvPr>
            <p:ph idx="4294967295"/>
          </p:nvPr>
        </p:nvSpPr>
        <p:spPr>
          <a:xfrm>
            <a:off x="819150" y="2035434"/>
            <a:ext cx="10553700" cy="3636963"/>
          </a:xfrm>
        </p:spPr>
        <p:txBody>
          <a:bodyPr>
            <a:noAutofit/>
          </a:bodyPr>
          <a:lstStyle/>
          <a:p>
            <a:pPr>
              <a:lnSpc>
                <a:spcPct val="115000"/>
              </a:lnSpc>
              <a:spcBef>
                <a:spcPts val="1200"/>
              </a:spcBef>
              <a:spcAft>
                <a:spcPts val="1200"/>
              </a:spcAft>
            </a:pPr>
            <a:r>
              <a:rPr lang="en-GB" sz="1400" b="1" dirty="0">
                <a:effectLst/>
                <a:ea typeface="Arial" panose="020B0604020202020204" pitchFamily="34" charset="0"/>
              </a:rPr>
              <a:t>Property &amp; Reality:</a:t>
            </a:r>
            <a:endParaRPr lang="en-IN" sz="1400" dirty="0">
              <a:effectLst/>
              <a:ea typeface="Arial" panose="020B0604020202020204" pitchFamily="34" charset="0"/>
            </a:endParaRPr>
          </a:p>
          <a:p>
            <a:pPr marL="342900" lvl="0" indent="-342900">
              <a:lnSpc>
                <a:spcPct val="115000"/>
              </a:lnSpc>
              <a:spcAft>
                <a:spcPts val="1200"/>
              </a:spcAft>
              <a:buFont typeface="Arial" panose="020B0604020202020204" pitchFamily="34" charset="0"/>
              <a:buChar char="●"/>
            </a:pPr>
            <a:r>
              <a:rPr lang="en-GB" sz="1400" b="1" u="none" strike="noStrike" dirty="0">
                <a:effectLst/>
                <a:ea typeface="Arial" panose="020B0604020202020204" pitchFamily="34" charset="0"/>
              </a:rPr>
              <a:t>Property Ownership &amp; Payment Difficulty</a:t>
            </a:r>
            <a:r>
              <a:rPr lang="en-GB" sz="1400" u="none" strike="noStrike" dirty="0">
                <a:effectLst/>
                <a:ea typeface="Arial" panose="020B0604020202020204" pitchFamily="34" charset="0"/>
              </a:rPr>
              <a:t>: Clients who own real estate or a car might face different payment challenges than those who don't.</a:t>
            </a:r>
            <a:endParaRPr lang="en-IN" sz="1400" u="none" strike="noStrike" dirty="0">
              <a:effectLst/>
              <a:ea typeface="Arial" panose="020B0604020202020204" pitchFamily="34" charset="0"/>
            </a:endParaRPr>
          </a:p>
          <a:p>
            <a:pPr>
              <a:lnSpc>
                <a:spcPct val="115000"/>
              </a:lnSpc>
              <a:spcBef>
                <a:spcPts val="1200"/>
              </a:spcBef>
              <a:spcAft>
                <a:spcPts val="1200"/>
              </a:spcAft>
            </a:pPr>
            <a:r>
              <a:rPr lang="en-GB" sz="1400" b="1" dirty="0">
                <a:effectLst/>
                <a:ea typeface="Arial" panose="020B0604020202020204" pitchFamily="34" charset="0"/>
              </a:rPr>
              <a:t>Family Status:</a:t>
            </a:r>
            <a:endParaRPr lang="en-IN" sz="1400" dirty="0">
              <a:effectLst/>
              <a:ea typeface="Arial" panose="020B0604020202020204" pitchFamily="34" charset="0"/>
            </a:endParaRPr>
          </a:p>
          <a:p>
            <a:pPr marL="457200" indent="-228600">
              <a:lnSpc>
                <a:spcPct val="115000"/>
              </a:lnSpc>
              <a:spcAft>
                <a:spcPts val="1200"/>
              </a:spcAft>
            </a:pPr>
            <a:r>
              <a:rPr lang="en-GB" sz="1400" b="1" dirty="0">
                <a:effectLst/>
                <a:ea typeface="Arial" panose="020B0604020202020204" pitchFamily="34" charset="0"/>
              </a:rPr>
              <a:t>Family Size &amp; Payment Difficulty</a:t>
            </a:r>
            <a:r>
              <a:rPr lang="en-GB" sz="1400" dirty="0">
                <a:effectLst/>
                <a:ea typeface="Arial" panose="020B0604020202020204" pitchFamily="34" charset="0"/>
              </a:rPr>
              <a:t>: Clients with larger families (more children or dependents) might face more payment difficulties.</a:t>
            </a:r>
            <a:endParaRPr lang="en-IN" sz="1400" dirty="0">
              <a:effectLst/>
              <a:ea typeface="Arial" panose="020B0604020202020204" pitchFamily="34" charset="0"/>
            </a:endParaRPr>
          </a:p>
          <a:p>
            <a:pPr>
              <a:lnSpc>
                <a:spcPct val="115000"/>
              </a:lnSpc>
              <a:spcBef>
                <a:spcPts val="1200"/>
              </a:spcBef>
              <a:spcAft>
                <a:spcPts val="1200"/>
              </a:spcAft>
            </a:pPr>
            <a:r>
              <a:rPr lang="en-GB" sz="1400" b="1" dirty="0">
                <a:effectLst/>
                <a:ea typeface="Arial" panose="020B0604020202020204" pitchFamily="34" charset="0"/>
              </a:rPr>
              <a:t>Regional Factors:</a:t>
            </a:r>
            <a:endParaRPr lang="en-IN" sz="1400" dirty="0">
              <a:effectLst/>
              <a:ea typeface="Arial" panose="020B0604020202020204" pitchFamily="34" charset="0"/>
            </a:endParaRPr>
          </a:p>
          <a:p>
            <a:pPr marL="342900" lvl="0" indent="-342900">
              <a:lnSpc>
                <a:spcPct val="115000"/>
              </a:lnSpc>
              <a:spcAft>
                <a:spcPts val="1200"/>
              </a:spcAft>
              <a:buFont typeface="Arial" panose="020B0604020202020204" pitchFamily="34" charset="0"/>
              <a:buChar char="●"/>
            </a:pPr>
            <a:r>
              <a:rPr lang="en-GB" sz="1400" b="1" u="none" strike="noStrike" dirty="0">
                <a:effectLst/>
                <a:ea typeface="Arial" panose="020B0604020202020204" pitchFamily="34" charset="0"/>
              </a:rPr>
              <a:t>Client's Region &amp; Payment Difficulty</a:t>
            </a:r>
            <a:r>
              <a:rPr lang="en-GB" sz="1400" u="none" strike="noStrike" dirty="0">
                <a:effectLst/>
                <a:ea typeface="Arial" panose="020B0604020202020204" pitchFamily="34" charset="0"/>
              </a:rPr>
              <a:t>: Clients from certain regions or with specific regional ratings might exhibit different payment behaviours.</a:t>
            </a:r>
          </a:p>
          <a:p>
            <a:pPr>
              <a:lnSpc>
                <a:spcPct val="115000"/>
              </a:lnSpc>
              <a:spcBef>
                <a:spcPts val="1200"/>
              </a:spcBef>
              <a:spcAft>
                <a:spcPts val="1200"/>
              </a:spcAft>
            </a:pPr>
            <a:r>
              <a:rPr lang="en-GB" sz="1400" b="1" dirty="0">
                <a:effectLst/>
                <a:ea typeface="Arial" panose="020B0604020202020204" pitchFamily="34" charset="0"/>
              </a:rPr>
              <a:t>Previous Application Details (from previous_application.csv):</a:t>
            </a:r>
            <a:endParaRPr lang="en-IN" sz="1400" dirty="0">
              <a:effectLst/>
              <a:ea typeface="Arial" panose="020B0604020202020204" pitchFamily="34" charset="0"/>
            </a:endParaRPr>
          </a:p>
          <a:p>
            <a:pPr marL="342900" lvl="0" indent="-342900">
              <a:lnSpc>
                <a:spcPct val="115000"/>
              </a:lnSpc>
              <a:spcAft>
                <a:spcPts val="1200"/>
              </a:spcAft>
              <a:buFont typeface="Arial" panose="020B0604020202020204" pitchFamily="34" charset="0"/>
              <a:buChar char="●"/>
            </a:pPr>
            <a:r>
              <a:rPr lang="en-GB" sz="1400" b="1" u="none" strike="noStrike" dirty="0">
                <a:effectLst/>
                <a:ea typeface="Arial" panose="020B0604020202020204" pitchFamily="34" charset="0"/>
              </a:rPr>
              <a:t>Previous Loan Purpose &amp; Current Payment Difficulty</a:t>
            </a:r>
            <a:r>
              <a:rPr lang="en-GB" sz="1400" u="none" strike="noStrike" dirty="0">
                <a:effectLst/>
                <a:ea typeface="Arial" panose="020B0604020202020204" pitchFamily="34" charset="0"/>
              </a:rPr>
              <a:t>: The purpose of previous loans might influence the likelihood of payment difficulties for the current loan. For instance, if a previous loan was for urgent medical needs, the client might face more financial strain.</a:t>
            </a:r>
            <a:endParaRPr lang="en-IN" sz="1400" u="none" strike="noStrike" dirty="0">
              <a:effectLst/>
              <a:ea typeface="Arial" panose="020B0604020202020204" pitchFamily="34" charset="0"/>
            </a:endParaRPr>
          </a:p>
          <a:p>
            <a:pPr marL="0" lvl="0" indent="0">
              <a:lnSpc>
                <a:spcPct val="115000"/>
              </a:lnSpc>
              <a:spcAft>
                <a:spcPts val="1200"/>
              </a:spcAft>
              <a:buNone/>
            </a:pPr>
            <a:endParaRPr lang="en-IN" sz="1400" u="none" strike="noStrike" dirty="0">
              <a:effectLst/>
              <a:ea typeface="Arial" panose="020B0604020202020204" pitchFamily="34" charset="0"/>
            </a:endParaRPr>
          </a:p>
          <a:p>
            <a:endParaRPr lang="en-IN" sz="1400" dirty="0"/>
          </a:p>
        </p:txBody>
      </p:sp>
    </p:spTree>
    <p:extLst>
      <p:ext uri="{BB962C8B-B14F-4D97-AF65-F5344CB8AC3E}">
        <p14:creationId xmlns:p14="http://schemas.microsoft.com/office/powerpoint/2010/main" val="4186446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39ADF-DB66-123B-3EC2-82CAACF9C086}"/>
              </a:ext>
            </a:extLst>
          </p:cNvPr>
          <p:cNvSpPr>
            <a:spLocks noGrp="1"/>
          </p:cNvSpPr>
          <p:nvPr>
            <p:ph type="title"/>
          </p:nvPr>
        </p:nvSpPr>
        <p:spPr>
          <a:xfrm>
            <a:off x="1310436" y="3124568"/>
            <a:ext cx="4382521" cy="608864"/>
          </a:xfrm>
        </p:spPr>
        <p:txBody>
          <a:bodyPr/>
          <a:lstStyle/>
          <a:p>
            <a:pPr algn="ctr"/>
            <a:r>
              <a:rPr lang="en-IN" dirty="0"/>
              <a:t>Insights</a:t>
            </a:r>
          </a:p>
        </p:txBody>
      </p:sp>
      <p:sp>
        <p:nvSpPr>
          <p:cNvPr id="3" name="Content Placeholder 2">
            <a:extLst>
              <a:ext uri="{FF2B5EF4-FFF2-40B4-BE49-F238E27FC236}">
                <a16:creationId xmlns:a16="http://schemas.microsoft.com/office/drawing/2014/main" id="{A26B6D40-8052-9B85-54AE-DA43BF971748}"/>
              </a:ext>
            </a:extLst>
          </p:cNvPr>
          <p:cNvSpPr>
            <a:spLocks noGrp="1"/>
          </p:cNvSpPr>
          <p:nvPr>
            <p:ph type="body" sz="quarter" idx="16"/>
          </p:nvPr>
        </p:nvSpPr>
        <p:spPr/>
        <p:txBody>
          <a:bodyPr/>
          <a:lstStyle/>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r>
              <a:rPr lang="en-IN" dirty="0">
                <a:latin typeface="Calibri" panose="020F0502020204030204" pitchFamily="34" charset="0"/>
                <a:cs typeface="Calibri" panose="020F0502020204030204" pitchFamily="34" charset="0"/>
              </a:rPr>
              <a:t>Let’s get started with the questions then</a:t>
            </a:r>
          </a:p>
          <a:p>
            <a:r>
              <a:rPr lang="en-IN" dirty="0">
                <a:latin typeface="Calibri" panose="020F0502020204030204" pitchFamily="34" charset="0"/>
                <a:cs typeface="Calibri" panose="020F0502020204030204" pitchFamily="34" charset="0"/>
              </a:rPr>
              <a:t>We have five objectives to work on this time</a:t>
            </a:r>
          </a:p>
        </p:txBody>
      </p:sp>
    </p:spTree>
    <p:extLst>
      <p:ext uri="{BB962C8B-B14F-4D97-AF65-F5344CB8AC3E}">
        <p14:creationId xmlns:p14="http://schemas.microsoft.com/office/powerpoint/2010/main" val="1224409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E726FBD-262A-D61C-29BB-F95432D8C04F}"/>
              </a:ext>
            </a:extLst>
          </p:cNvPr>
          <p:cNvSpPr txBox="1"/>
          <p:nvPr/>
        </p:nvSpPr>
        <p:spPr>
          <a:xfrm>
            <a:off x="762778" y="662102"/>
            <a:ext cx="4835589" cy="2062103"/>
          </a:xfrm>
          <a:prstGeom prst="rect">
            <a:avLst/>
          </a:prstGeom>
          <a:noFill/>
        </p:spPr>
        <p:txBody>
          <a:bodyPr wrap="square">
            <a:spAutoFit/>
          </a:bodyPr>
          <a:lstStyle/>
          <a:p>
            <a:r>
              <a:rPr lang="en-US" sz="1600" dirty="0">
                <a:latin typeface="Calibri" panose="020F0502020204030204" pitchFamily="34" charset="0"/>
                <a:cs typeface="Calibri" panose="020F0502020204030204" pitchFamily="34" charset="0"/>
              </a:rPr>
              <a:t>A. Identify Missing Data and Deal with it Appropriately: As a data analyst, you come across missing data in the loan application dataset. It is essential to handle missing data effectively to ensure the accuracy of the analysis.</a:t>
            </a:r>
          </a:p>
          <a:p>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Task: Identify the missing data in the dataset and decide on an appropriate method to deal with it using Excel built-in functions and features</a:t>
            </a:r>
            <a:endParaRPr lang="en-IN" sz="1600"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7D53FD1D-C5DA-8342-DC97-5BA710796AC6}"/>
              </a:ext>
            </a:extLst>
          </p:cNvPr>
          <p:cNvSpPr txBox="1"/>
          <p:nvPr/>
        </p:nvSpPr>
        <p:spPr>
          <a:xfrm>
            <a:off x="762778" y="3333576"/>
            <a:ext cx="10666444" cy="2862322"/>
          </a:xfrm>
          <a:prstGeom prst="rect">
            <a:avLst/>
          </a:prstGeom>
          <a:noFill/>
        </p:spPr>
        <p:txBody>
          <a:bodyPr wrap="square">
            <a:spAutoFit/>
          </a:bodyPr>
          <a:lstStyle/>
          <a:p>
            <a:pPr algn="just"/>
            <a:r>
              <a:rPr lang="en-IN" sz="1200" b="1" i="0" u="none" strike="noStrike" dirty="0">
                <a:effectLst/>
                <a:latin typeface="Calibri" panose="020F0502020204030204" pitchFamily="34" charset="0"/>
              </a:rPr>
              <a:t>OWN_CAR_AGE</a:t>
            </a:r>
            <a:r>
              <a:rPr lang="en-IN" sz="1200" b="1" dirty="0"/>
              <a:t> </a:t>
            </a:r>
            <a:r>
              <a:rPr lang="en-IN" sz="1200" b="1" i="0" u="none" strike="noStrike" dirty="0">
                <a:effectLst/>
                <a:latin typeface="Calibri" panose="020F0502020204030204" pitchFamily="34" charset="0"/>
              </a:rPr>
              <a:t>FLAG_MOBIL</a:t>
            </a:r>
            <a:r>
              <a:rPr lang="en-IN" sz="1200" b="1" dirty="0"/>
              <a:t> </a:t>
            </a:r>
            <a:r>
              <a:rPr lang="en-IN" sz="1200" b="1" i="0" u="none" strike="noStrike" dirty="0">
                <a:effectLst/>
                <a:latin typeface="Calibri" panose="020F0502020204030204" pitchFamily="34" charset="0"/>
              </a:rPr>
              <a:t>FLAG_EMP_PHONE</a:t>
            </a:r>
            <a:r>
              <a:rPr lang="en-IN" sz="1200" b="1" dirty="0"/>
              <a:t> </a:t>
            </a:r>
            <a:r>
              <a:rPr lang="en-IN" sz="1200" b="1" i="0" u="none" strike="noStrike" dirty="0">
                <a:effectLst/>
                <a:latin typeface="Calibri" panose="020F0502020204030204" pitchFamily="34" charset="0"/>
              </a:rPr>
              <a:t>FLAG_WORK_PHONE</a:t>
            </a:r>
            <a:r>
              <a:rPr lang="en-IN" sz="1200" b="1" dirty="0"/>
              <a:t> </a:t>
            </a:r>
            <a:r>
              <a:rPr lang="en-IN" sz="1200" b="1" i="0" u="none" strike="noStrike" dirty="0">
                <a:effectLst/>
                <a:latin typeface="Calibri" panose="020F0502020204030204" pitchFamily="34" charset="0"/>
              </a:rPr>
              <a:t>FLAG_CONT_MOBILE</a:t>
            </a:r>
            <a:r>
              <a:rPr lang="en-IN" sz="1200" b="1" dirty="0"/>
              <a:t> </a:t>
            </a:r>
            <a:r>
              <a:rPr lang="en-IN" sz="1200" b="1" i="0" u="none" strike="noStrike" dirty="0">
                <a:effectLst/>
                <a:latin typeface="Calibri" panose="020F0502020204030204" pitchFamily="34" charset="0"/>
              </a:rPr>
              <a:t>OCCUPATION_TYPE</a:t>
            </a:r>
            <a:r>
              <a:rPr lang="en-IN" sz="1200" b="1" dirty="0"/>
              <a:t> </a:t>
            </a:r>
            <a:r>
              <a:rPr lang="en-IN" sz="1200" b="1" i="0" u="none" strike="noStrike" dirty="0">
                <a:effectLst/>
                <a:latin typeface="Calibri" panose="020F0502020204030204" pitchFamily="34" charset="0"/>
              </a:rPr>
              <a:t>REGION_RATING_CLIENT_W_CITY</a:t>
            </a:r>
            <a:r>
              <a:rPr lang="en-IN" sz="1200" b="1" dirty="0"/>
              <a:t> </a:t>
            </a:r>
            <a:r>
              <a:rPr lang="en-IN" sz="1200" b="1" i="0" u="none" strike="noStrike" dirty="0">
                <a:effectLst/>
                <a:latin typeface="Calibri" panose="020F0502020204030204" pitchFamily="34" charset="0"/>
              </a:rPr>
              <a:t>WEEKDAY_APPR_PROCESS_START</a:t>
            </a:r>
            <a:r>
              <a:rPr lang="en-IN" sz="1200" b="1" dirty="0"/>
              <a:t> </a:t>
            </a:r>
            <a:r>
              <a:rPr lang="en-IN" sz="1200" b="1" i="0" u="none" strike="noStrike" dirty="0">
                <a:effectLst/>
                <a:latin typeface="Calibri" panose="020F0502020204030204" pitchFamily="34" charset="0"/>
              </a:rPr>
              <a:t>REG_REGION_NOT_LIVE_REGION</a:t>
            </a:r>
            <a:r>
              <a:rPr lang="en-IN" sz="1200" b="1" dirty="0"/>
              <a:t> </a:t>
            </a:r>
            <a:r>
              <a:rPr lang="en-IN" sz="1200" b="1" i="0" u="none" strike="noStrike" dirty="0">
                <a:effectLst/>
                <a:latin typeface="Calibri" panose="020F0502020204030204" pitchFamily="34" charset="0"/>
              </a:rPr>
              <a:t>REG_REGION_NOT_WORK_REGION</a:t>
            </a:r>
            <a:r>
              <a:rPr lang="en-IN" sz="1200" b="1" dirty="0"/>
              <a:t> </a:t>
            </a:r>
            <a:r>
              <a:rPr lang="en-IN" sz="1200" b="1" i="0" u="none" strike="noStrike" dirty="0">
                <a:effectLst/>
                <a:latin typeface="Calibri" panose="020F0502020204030204" pitchFamily="34" charset="0"/>
              </a:rPr>
              <a:t>LIVE_REGION_NOT_WORK_REGION</a:t>
            </a:r>
            <a:r>
              <a:rPr lang="en-IN" sz="1200" b="1" dirty="0"/>
              <a:t> </a:t>
            </a:r>
            <a:r>
              <a:rPr lang="en-IN" sz="1200" b="1" i="0" u="none" strike="noStrike" dirty="0">
                <a:effectLst/>
                <a:latin typeface="Calibri" panose="020F0502020204030204" pitchFamily="34" charset="0"/>
              </a:rPr>
              <a:t>REG_CITY_NOT_LIVE_CITY</a:t>
            </a:r>
            <a:r>
              <a:rPr lang="en-IN" sz="1200" b="1" dirty="0"/>
              <a:t> </a:t>
            </a:r>
            <a:r>
              <a:rPr lang="en-IN" sz="1200" b="1" i="0" u="none" strike="noStrike" dirty="0">
                <a:effectLst/>
                <a:latin typeface="Calibri" panose="020F0502020204030204" pitchFamily="34" charset="0"/>
              </a:rPr>
              <a:t>REG_CITY_NOT_WORK_CITY</a:t>
            </a:r>
            <a:r>
              <a:rPr lang="en-IN" sz="1200" b="1" dirty="0"/>
              <a:t> </a:t>
            </a:r>
            <a:r>
              <a:rPr lang="en-IN" sz="1200" b="1" i="0" u="none" strike="noStrike" dirty="0">
                <a:effectLst/>
                <a:latin typeface="Calibri" panose="020F0502020204030204" pitchFamily="34" charset="0"/>
              </a:rPr>
              <a:t>LIVE_CITY_NOT_WORK_CITY</a:t>
            </a:r>
            <a:r>
              <a:rPr lang="en-IN" sz="1200" b="1" dirty="0"/>
              <a:t> </a:t>
            </a:r>
            <a:r>
              <a:rPr lang="en-IN" sz="1200" b="1" i="0" u="none" strike="noStrike" dirty="0">
                <a:effectLst/>
                <a:latin typeface="Calibri" panose="020F0502020204030204" pitchFamily="34" charset="0"/>
              </a:rPr>
              <a:t>EXT_SOURCE_1</a:t>
            </a:r>
            <a:r>
              <a:rPr lang="en-IN" sz="1200" b="1" dirty="0"/>
              <a:t> </a:t>
            </a:r>
            <a:r>
              <a:rPr lang="en-IN" sz="1200" b="1" i="0" u="none" strike="noStrike" dirty="0">
                <a:effectLst/>
                <a:latin typeface="Calibri" panose="020F0502020204030204" pitchFamily="34" charset="0"/>
              </a:rPr>
              <a:t>EXT_SOURCE_2</a:t>
            </a:r>
            <a:r>
              <a:rPr lang="en-IN" sz="1200" b="1" dirty="0"/>
              <a:t> </a:t>
            </a:r>
            <a:r>
              <a:rPr lang="en-IN" sz="1200" b="1" i="0" u="none" strike="noStrike" dirty="0">
                <a:effectLst/>
                <a:latin typeface="Calibri" panose="020F0502020204030204" pitchFamily="34" charset="0"/>
              </a:rPr>
              <a:t>EXT_SOURCE_3</a:t>
            </a:r>
            <a:r>
              <a:rPr lang="en-IN" sz="1200" b="1" dirty="0"/>
              <a:t> </a:t>
            </a:r>
            <a:r>
              <a:rPr lang="en-IN" sz="1200" b="1" i="0" u="none" strike="noStrike" dirty="0">
                <a:effectLst/>
                <a:latin typeface="Calibri" panose="020F0502020204030204" pitchFamily="34" charset="0"/>
              </a:rPr>
              <a:t>APARTMENTS_AVG</a:t>
            </a:r>
            <a:r>
              <a:rPr lang="en-IN" sz="1200" b="1" dirty="0"/>
              <a:t> </a:t>
            </a:r>
            <a:r>
              <a:rPr lang="en-IN" sz="1200" b="1" i="0" u="none" strike="noStrike" dirty="0">
                <a:effectLst/>
                <a:latin typeface="Calibri" panose="020F0502020204030204" pitchFamily="34" charset="0"/>
              </a:rPr>
              <a:t>BASEMENTAREA_AVG</a:t>
            </a:r>
            <a:r>
              <a:rPr lang="en-IN" sz="1200" b="1" dirty="0"/>
              <a:t> </a:t>
            </a:r>
            <a:r>
              <a:rPr lang="en-IN" sz="1200" b="1" i="0" u="none" strike="noStrike" dirty="0">
                <a:effectLst/>
                <a:latin typeface="Calibri" panose="020F0502020204030204" pitchFamily="34" charset="0"/>
              </a:rPr>
              <a:t>YEARS_BEGINEXPLUATATION_AVG</a:t>
            </a:r>
            <a:r>
              <a:rPr lang="en-IN" sz="1200" b="1" dirty="0"/>
              <a:t> </a:t>
            </a:r>
            <a:r>
              <a:rPr lang="en-IN" sz="1200" b="1" i="0" u="none" strike="noStrike" dirty="0">
                <a:effectLst/>
                <a:latin typeface="Calibri" panose="020F0502020204030204" pitchFamily="34" charset="0"/>
              </a:rPr>
              <a:t>YEARS_BUILD_AVG</a:t>
            </a:r>
            <a:r>
              <a:rPr lang="en-IN" sz="1200" b="1" dirty="0"/>
              <a:t> </a:t>
            </a:r>
            <a:r>
              <a:rPr lang="en-IN" sz="1200" b="1" i="0" u="none" strike="noStrike" dirty="0">
                <a:effectLst/>
                <a:latin typeface="Calibri" panose="020F0502020204030204" pitchFamily="34" charset="0"/>
              </a:rPr>
              <a:t>COMMONAREA_AVG</a:t>
            </a:r>
            <a:r>
              <a:rPr lang="en-IN" sz="1200" b="1" dirty="0"/>
              <a:t> </a:t>
            </a:r>
            <a:r>
              <a:rPr lang="en-IN" sz="1200" b="1" i="0" u="none" strike="noStrike" dirty="0">
                <a:effectLst/>
                <a:latin typeface="Calibri" panose="020F0502020204030204" pitchFamily="34" charset="0"/>
              </a:rPr>
              <a:t>ELEVATORS_AVG</a:t>
            </a:r>
            <a:r>
              <a:rPr lang="en-IN" sz="1200" b="1" dirty="0"/>
              <a:t> </a:t>
            </a:r>
            <a:r>
              <a:rPr lang="en-IN" sz="1200" b="1" i="0" u="none" strike="noStrike" dirty="0">
                <a:effectLst/>
                <a:latin typeface="Calibri" panose="020F0502020204030204" pitchFamily="34" charset="0"/>
              </a:rPr>
              <a:t>ENTRANCES_AVG</a:t>
            </a:r>
            <a:r>
              <a:rPr lang="en-IN" sz="1200" b="1" dirty="0"/>
              <a:t> </a:t>
            </a:r>
            <a:r>
              <a:rPr lang="en-IN" sz="1200" b="1" i="0" u="none" strike="noStrike" dirty="0">
                <a:effectLst/>
                <a:latin typeface="Calibri" panose="020F0502020204030204" pitchFamily="34" charset="0"/>
              </a:rPr>
              <a:t>FLOORSMAX_AVG</a:t>
            </a:r>
            <a:r>
              <a:rPr lang="en-IN" sz="1200" b="1" dirty="0"/>
              <a:t> </a:t>
            </a:r>
            <a:r>
              <a:rPr lang="en-IN" sz="1200" b="1" i="0" u="none" strike="noStrike" dirty="0">
                <a:effectLst/>
                <a:latin typeface="Calibri" panose="020F0502020204030204" pitchFamily="34" charset="0"/>
              </a:rPr>
              <a:t>FLOORSMIN_AVG</a:t>
            </a:r>
            <a:r>
              <a:rPr lang="en-IN" sz="1200" b="1" dirty="0"/>
              <a:t> </a:t>
            </a:r>
            <a:r>
              <a:rPr lang="en-IN" sz="1200" b="1" i="0" u="none" strike="noStrike" dirty="0">
                <a:effectLst/>
                <a:latin typeface="Calibri" panose="020F0502020204030204" pitchFamily="34" charset="0"/>
              </a:rPr>
              <a:t>LANDAREA_AVG</a:t>
            </a:r>
            <a:r>
              <a:rPr lang="en-IN" sz="1200" b="1" dirty="0"/>
              <a:t> </a:t>
            </a:r>
            <a:r>
              <a:rPr lang="en-IN" sz="1200" b="1" i="0" u="none" strike="noStrike" dirty="0">
                <a:effectLst/>
                <a:latin typeface="Calibri" panose="020F0502020204030204" pitchFamily="34" charset="0"/>
              </a:rPr>
              <a:t>LIVINGAPARTMENTS_AVG</a:t>
            </a:r>
            <a:r>
              <a:rPr lang="en-IN" sz="1200" b="1" dirty="0"/>
              <a:t> </a:t>
            </a:r>
            <a:r>
              <a:rPr lang="en-IN" sz="1200" b="1" i="0" u="none" strike="noStrike" dirty="0">
                <a:effectLst/>
                <a:latin typeface="Calibri" panose="020F0502020204030204" pitchFamily="34" charset="0"/>
              </a:rPr>
              <a:t>LIVINGAREA_AVG</a:t>
            </a:r>
            <a:r>
              <a:rPr lang="en-IN" sz="1200" b="1" dirty="0"/>
              <a:t> </a:t>
            </a:r>
            <a:r>
              <a:rPr lang="en-IN" sz="1200" b="1" i="0" u="none" strike="noStrike" dirty="0">
                <a:effectLst/>
                <a:latin typeface="Calibri" panose="020F0502020204030204" pitchFamily="34" charset="0"/>
              </a:rPr>
              <a:t>NONLIVINGAPARTMENTS_AVG</a:t>
            </a:r>
            <a:r>
              <a:rPr lang="en-IN" sz="1200" b="1" dirty="0"/>
              <a:t> </a:t>
            </a:r>
            <a:r>
              <a:rPr lang="en-IN" sz="1200" b="1" i="0" u="none" strike="noStrike" dirty="0">
                <a:effectLst/>
                <a:latin typeface="Calibri" panose="020F0502020204030204" pitchFamily="34" charset="0"/>
              </a:rPr>
              <a:t>NONLIVINGAREA_AVG</a:t>
            </a:r>
            <a:r>
              <a:rPr lang="en-IN" sz="1200" b="1" dirty="0"/>
              <a:t> </a:t>
            </a:r>
            <a:r>
              <a:rPr lang="en-IN" sz="1200" b="1" i="0" u="none" strike="noStrike" dirty="0">
                <a:effectLst/>
                <a:latin typeface="Calibri" panose="020F0502020204030204" pitchFamily="34" charset="0"/>
              </a:rPr>
              <a:t>APARTMENTS_MODE</a:t>
            </a:r>
            <a:r>
              <a:rPr lang="en-IN" sz="1200" b="1" dirty="0"/>
              <a:t> </a:t>
            </a:r>
            <a:r>
              <a:rPr lang="en-IN" sz="1200" b="1" i="0" u="none" strike="noStrike" dirty="0">
                <a:effectLst/>
                <a:latin typeface="Calibri" panose="020F0502020204030204" pitchFamily="34" charset="0"/>
              </a:rPr>
              <a:t>BASEMENTAREA_MODE</a:t>
            </a:r>
            <a:r>
              <a:rPr lang="en-IN" sz="1200" b="1" dirty="0"/>
              <a:t> </a:t>
            </a:r>
            <a:r>
              <a:rPr lang="en-IN" sz="1200" b="1" i="0" u="none" strike="noStrike" dirty="0">
                <a:effectLst/>
                <a:latin typeface="Calibri" panose="020F0502020204030204" pitchFamily="34" charset="0"/>
              </a:rPr>
              <a:t>YEARS_BEGINEXPLUATATION_MODE</a:t>
            </a:r>
            <a:r>
              <a:rPr lang="en-IN" sz="1200" b="1" dirty="0"/>
              <a:t> </a:t>
            </a:r>
            <a:r>
              <a:rPr lang="en-IN" sz="1200" b="1" i="0" u="none" strike="noStrike" dirty="0">
                <a:effectLst/>
                <a:latin typeface="Calibri" panose="020F0502020204030204" pitchFamily="34" charset="0"/>
              </a:rPr>
              <a:t>YEARS_BUILD_MODE</a:t>
            </a:r>
            <a:r>
              <a:rPr lang="en-IN" sz="1200" b="1" dirty="0"/>
              <a:t> </a:t>
            </a:r>
            <a:r>
              <a:rPr lang="en-IN" sz="1200" b="1" i="0" u="none" strike="noStrike" dirty="0">
                <a:effectLst/>
                <a:latin typeface="Calibri" panose="020F0502020204030204" pitchFamily="34" charset="0"/>
              </a:rPr>
              <a:t>COMMONAREA_MODE</a:t>
            </a:r>
            <a:r>
              <a:rPr lang="en-IN" sz="1200" b="1" dirty="0"/>
              <a:t> </a:t>
            </a:r>
            <a:r>
              <a:rPr lang="en-IN" sz="1200" b="1" i="0" u="none" strike="noStrike" dirty="0">
                <a:effectLst/>
                <a:latin typeface="Calibri" panose="020F0502020204030204" pitchFamily="34" charset="0"/>
              </a:rPr>
              <a:t>ELEVATORS_MODE</a:t>
            </a:r>
            <a:r>
              <a:rPr lang="en-IN" sz="1200" b="1" dirty="0"/>
              <a:t> </a:t>
            </a:r>
            <a:r>
              <a:rPr lang="en-IN" sz="1200" b="1" i="0" u="none" strike="noStrike" dirty="0">
                <a:effectLst/>
                <a:latin typeface="Calibri" panose="020F0502020204030204" pitchFamily="34" charset="0"/>
              </a:rPr>
              <a:t>ENTRANCES_MODE</a:t>
            </a:r>
            <a:r>
              <a:rPr lang="en-IN" sz="1200" b="1" dirty="0"/>
              <a:t> </a:t>
            </a:r>
            <a:r>
              <a:rPr lang="en-IN" sz="1200" b="1" i="0" u="none" strike="noStrike" dirty="0">
                <a:effectLst/>
                <a:latin typeface="Calibri" panose="020F0502020204030204" pitchFamily="34" charset="0"/>
              </a:rPr>
              <a:t>FLOORSMAX_MODE</a:t>
            </a:r>
            <a:r>
              <a:rPr lang="en-IN" sz="1200" b="1" dirty="0"/>
              <a:t> </a:t>
            </a:r>
            <a:r>
              <a:rPr lang="en-IN" sz="1200" b="1" i="0" u="none" strike="noStrike" dirty="0">
                <a:effectLst/>
                <a:latin typeface="Calibri" panose="020F0502020204030204" pitchFamily="34" charset="0"/>
              </a:rPr>
              <a:t>FLOORSMIN_MODE</a:t>
            </a:r>
            <a:r>
              <a:rPr lang="en-IN" sz="1200" b="1" dirty="0"/>
              <a:t> </a:t>
            </a:r>
            <a:r>
              <a:rPr lang="en-IN" sz="1200" b="1" i="0" u="none" strike="noStrike" dirty="0">
                <a:effectLst/>
                <a:latin typeface="Calibri" panose="020F0502020204030204" pitchFamily="34" charset="0"/>
              </a:rPr>
              <a:t>LANDAREA_MODE</a:t>
            </a:r>
            <a:r>
              <a:rPr lang="en-IN" sz="1200" b="1" dirty="0"/>
              <a:t> </a:t>
            </a:r>
            <a:r>
              <a:rPr lang="en-IN" sz="1200" b="1" i="0" u="none" strike="noStrike" dirty="0">
                <a:effectLst/>
                <a:latin typeface="Calibri" panose="020F0502020204030204" pitchFamily="34" charset="0"/>
              </a:rPr>
              <a:t>LIVINGAPARTMENTS_MODE</a:t>
            </a:r>
            <a:r>
              <a:rPr lang="en-IN" sz="1200" b="1" dirty="0"/>
              <a:t> </a:t>
            </a:r>
            <a:r>
              <a:rPr lang="en-IN" sz="1200" b="1" i="0" u="none" strike="noStrike" dirty="0">
                <a:effectLst/>
                <a:latin typeface="Calibri" panose="020F0502020204030204" pitchFamily="34" charset="0"/>
              </a:rPr>
              <a:t>LIVINGAREA_MODE</a:t>
            </a:r>
            <a:r>
              <a:rPr lang="en-IN" sz="1200" b="1" dirty="0"/>
              <a:t> </a:t>
            </a:r>
            <a:r>
              <a:rPr lang="en-IN" sz="1200" b="1" i="0" u="none" strike="noStrike" dirty="0">
                <a:effectLst/>
                <a:latin typeface="Calibri" panose="020F0502020204030204" pitchFamily="34" charset="0"/>
              </a:rPr>
              <a:t>NONLIVINGAPARTMENTS_MODE</a:t>
            </a:r>
            <a:r>
              <a:rPr lang="en-IN" sz="1200" b="1" dirty="0"/>
              <a:t> </a:t>
            </a:r>
            <a:r>
              <a:rPr lang="en-IN" sz="1200" b="1" i="0" u="none" strike="noStrike" dirty="0">
                <a:effectLst/>
                <a:latin typeface="Calibri" panose="020F0502020204030204" pitchFamily="34" charset="0"/>
              </a:rPr>
              <a:t>NONLIVINGAREA_MODE</a:t>
            </a:r>
            <a:r>
              <a:rPr lang="en-IN" sz="1200" b="1" dirty="0"/>
              <a:t> </a:t>
            </a:r>
            <a:r>
              <a:rPr lang="en-IN" sz="1200" b="1" i="0" u="none" strike="noStrike" dirty="0">
                <a:effectLst/>
                <a:latin typeface="Calibri" panose="020F0502020204030204" pitchFamily="34" charset="0"/>
              </a:rPr>
              <a:t>APARTMENTS_MEDI</a:t>
            </a:r>
            <a:r>
              <a:rPr lang="en-IN" sz="1200" b="1" dirty="0"/>
              <a:t> </a:t>
            </a:r>
            <a:r>
              <a:rPr lang="en-IN" sz="1200" b="1" i="0" u="none" strike="noStrike" dirty="0">
                <a:effectLst/>
                <a:latin typeface="Calibri" panose="020F0502020204030204" pitchFamily="34" charset="0"/>
              </a:rPr>
              <a:t>BASEMENTAREA_MEDI</a:t>
            </a:r>
            <a:r>
              <a:rPr lang="en-IN" sz="1200" b="1" dirty="0"/>
              <a:t> </a:t>
            </a:r>
            <a:r>
              <a:rPr lang="en-IN" sz="1200" b="1" i="0" u="none" strike="noStrike" dirty="0">
                <a:effectLst/>
                <a:latin typeface="Calibri" panose="020F0502020204030204" pitchFamily="34" charset="0"/>
              </a:rPr>
              <a:t>YEARS_BEGINEXPLUATATION_MEDI</a:t>
            </a:r>
            <a:r>
              <a:rPr lang="en-IN" sz="1200" b="1" dirty="0"/>
              <a:t> </a:t>
            </a:r>
            <a:r>
              <a:rPr lang="en-IN" sz="1200" b="1" i="0" u="none" strike="noStrike" dirty="0">
                <a:effectLst/>
                <a:latin typeface="Calibri" panose="020F0502020204030204" pitchFamily="34" charset="0"/>
              </a:rPr>
              <a:t>YEARS_BUILD_MEDI</a:t>
            </a:r>
            <a:r>
              <a:rPr lang="en-IN" sz="1200" b="1" dirty="0"/>
              <a:t> </a:t>
            </a:r>
            <a:r>
              <a:rPr lang="en-IN" sz="1200" b="1" i="0" u="none" strike="noStrike" dirty="0">
                <a:effectLst/>
                <a:latin typeface="Calibri" panose="020F0502020204030204" pitchFamily="34" charset="0"/>
              </a:rPr>
              <a:t>COMMONAREA_MEDI</a:t>
            </a:r>
            <a:r>
              <a:rPr lang="en-IN" sz="1200" b="1" dirty="0"/>
              <a:t> </a:t>
            </a:r>
            <a:r>
              <a:rPr lang="en-IN" sz="1200" b="1" i="0" u="none" strike="noStrike" dirty="0">
                <a:effectLst/>
                <a:latin typeface="Calibri" panose="020F0502020204030204" pitchFamily="34" charset="0"/>
              </a:rPr>
              <a:t>ELEVATORS_MEDI</a:t>
            </a:r>
            <a:r>
              <a:rPr lang="en-IN" sz="1200" b="1" dirty="0"/>
              <a:t> </a:t>
            </a:r>
            <a:r>
              <a:rPr lang="en-IN" sz="1200" b="1" i="0" u="none" strike="noStrike" dirty="0">
                <a:effectLst/>
                <a:latin typeface="Calibri" panose="020F0502020204030204" pitchFamily="34" charset="0"/>
              </a:rPr>
              <a:t>ENTRANCES_MEDI</a:t>
            </a:r>
            <a:r>
              <a:rPr lang="en-IN" sz="1200" b="1" dirty="0"/>
              <a:t> </a:t>
            </a:r>
            <a:r>
              <a:rPr lang="en-IN" sz="1200" b="1" i="0" u="none" strike="noStrike" dirty="0">
                <a:effectLst/>
                <a:latin typeface="Calibri" panose="020F0502020204030204" pitchFamily="34" charset="0"/>
              </a:rPr>
              <a:t>FLOORSMAX_MEDI</a:t>
            </a:r>
            <a:r>
              <a:rPr lang="en-IN" sz="1200" b="1" dirty="0"/>
              <a:t> </a:t>
            </a:r>
            <a:r>
              <a:rPr lang="en-IN" sz="1200" b="1" i="0" u="none" strike="noStrike" dirty="0">
                <a:effectLst/>
                <a:latin typeface="Calibri" panose="020F0502020204030204" pitchFamily="34" charset="0"/>
              </a:rPr>
              <a:t>FLOORSMIN_MEDI</a:t>
            </a:r>
            <a:r>
              <a:rPr lang="en-IN" sz="1200" b="1" dirty="0"/>
              <a:t> </a:t>
            </a:r>
            <a:r>
              <a:rPr lang="en-IN" sz="1200" b="1" i="0" u="none" strike="noStrike" dirty="0">
                <a:effectLst/>
                <a:latin typeface="Calibri" panose="020F0502020204030204" pitchFamily="34" charset="0"/>
              </a:rPr>
              <a:t>LANDAREA_MEDI</a:t>
            </a:r>
            <a:r>
              <a:rPr lang="en-IN" sz="1200" b="1" dirty="0"/>
              <a:t> </a:t>
            </a:r>
            <a:r>
              <a:rPr lang="en-IN" sz="1200" b="1" i="0" u="none" strike="noStrike" dirty="0">
                <a:effectLst/>
                <a:latin typeface="Calibri" panose="020F0502020204030204" pitchFamily="34" charset="0"/>
              </a:rPr>
              <a:t>LIVINGAPARTMENTS_MEDI</a:t>
            </a:r>
            <a:r>
              <a:rPr lang="en-IN" sz="1200" b="1" dirty="0"/>
              <a:t> </a:t>
            </a:r>
            <a:r>
              <a:rPr lang="en-IN" sz="1200" b="1" i="0" u="none" strike="noStrike" dirty="0">
                <a:effectLst/>
                <a:latin typeface="Calibri" panose="020F0502020204030204" pitchFamily="34" charset="0"/>
              </a:rPr>
              <a:t>LIVINGAREA_MEDI</a:t>
            </a:r>
            <a:r>
              <a:rPr lang="en-IN" sz="1200" b="1" dirty="0"/>
              <a:t> </a:t>
            </a:r>
            <a:r>
              <a:rPr lang="en-IN" sz="1200" b="1" i="0" u="none" strike="noStrike" dirty="0">
                <a:effectLst/>
                <a:latin typeface="Calibri" panose="020F0502020204030204" pitchFamily="34" charset="0"/>
              </a:rPr>
              <a:t>NONLIVINGAPARTMENTS_MEDI</a:t>
            </a:r>
            <a:r>
              <a:rPr lang="en-IN" sz="1200" b="1" dirty="0"/>
              <a:t> </a:t>
            </a:r>
            <a:r>
              <a:rPr lang="en-IN" sz="1200" b="1" i="0" u="none" strike="noStrike" dirty="0">
                <a:effectLst/>
                <a:latin typeface="Calibri" panose="020F0502020204030204" pitchFamily="34" charset="0"/>
              </a:rPr>
              <a:t>NONLIVINGAREA_MEDI</a:t>
            </a:r>
            <a:r>
              <a:rPr lang="en-IN" sz="1200" b="1" dirty="0"/>
              <a:t> </a:t>
            </a:r>
            <a:r>
              <a:rPr lang="en-IN" sz="1200" b="1" i="0" u="none" strike="noStrike" dirty="0">
                <a:effectLst/>
                <a:latin typeface="Calibri" panose="020F0502020204030204" pitchFamily="34" charset="0"/>
              </a:rPr>
              <a:t>FONDKAPREMONT_MODE</a:t>
            </a:r>
            <a:r>
              <a:rPr lang="en-IN" sz="1200" b="1" dirty="0"/>
              <a:t> </a:t>
            </a:r>
            <a:r>
              <a:rPr lang="en-IN" sz="1200" b="1" i="0" u="none" strike="noStrike" dirty="0">
                <a:effectLst/>
                <a:latin typeface="Calibri" panose="020F0502020204030204" pitchFamily="34" charset="0"/>
              </a:rPr>
              <a:t>HOUSETYPE_MODE</a:t>
            </a:r>
            <a:r>
              <a:rPr lang="en-IN" sz="1200" b="1" dirty="0"/>
              <a:t> </a:t>
            </a:r>
            <a:r>
              <a:rPr lang="en-IN" sz="1200" b="1" i="0" u="none" strike="noStrike" dirty="0">
                <a:effectLst/>
                <a:latin typeface="Calibri" panose="020F0502020204030204" pitchFamily="34" charset="0"/>
              </a:rPr>
              <a:t>TOTALAREA_MODE</a:t>
            </a:r>
            <a:r>
              <a:rPr lang="en-IN" sz="1200" b="1" dirty="0"/>
              <a:t> </a:t>
            </a:r>
            <a:r>
              <a:rPr lang="en-IN" sz="1200" b="1" i="0" u="none" strike="noStrike" dirty="0">
                <a:effectLst/>
                <a:latin typeface="Calibri" panose="020F0502020204030204" pitchFamily="34" charset="0"/>
              </a:rPr>
              <a:t>WALLSMATERIAL_MODE</a:t>
            </a:r>
            <a:r>
              <a:rPr lang="en-IN" sz="1200" b="1" dirty="0"/>
              <a:t> </a:t>
            </a:r>
            <a:r>
              <a:rPr lang="en-IN" sz="1200" b="1" i="0" u="none" strike="noStrike" dirty="0">
                <a:effectLst/>
                <a:latin typeface="Calibri" panose="020F0502020204030204" pitchFamily="34" charset="0"/>
              </a:rPr>
              <a:t>EMERGENCYSTATE_MODE</a:t>
            </a:r>
            <a:r>
              <a:rPr lang="en-IN" sz="1200" b="1" dirty="0"/>
              <a:t> </a:t>
            </a:r>
            <a:r>
              <a:rPr lang="en-IN" sz="1200" b="1" i="0" u="none" strike="noStrike" dirty="0">
                <a:effectLst/>
                <a:latin typeface="Calibri" panose="020F0502020204030204" pitchFamily="34" charset="0"/>
              </a:rPr>
              <a:t>FLAG_DOCUMENT_2</a:t>
            </a:r>
            <a:r>
              <a:rPr lang="en-IN" sz="1200" b="1" dirty="0"/>
              <a:t> </a:t>
            </a:r>
            <a:r>
              <a:rPr lang="en-IN" sz="1200" b="1" i="0" u="none" strike="noStrike" dirty="0">
                <a:effectLst/>
                <a:latin typeface="Calibri" panose="020F0502020204030204" pitchFamily="34" charset="0"/>
              </a:rPr>
              <a:t>FLAG_DOCUMENT_3</a:t>
            </a:r>
            <a:r>
              <a:rPr lang="en-IN" sz="1200" b="1" dirty="0"/>
              <a:t> </a:t>
            </a:r>
            <a:r>
              <a:rPr lang="en-IN" sz="1200" b="1" i="0" u="none" strike="noStrike" dirty="0">
                <a:effectLst/>
                <a:latin typeface="Calibri" panose="020F0502020204030204" pitchFamily="34" charset="0"/>
              </a:rPr>
              <a:t>FLAG_DOCUMENT_4</a:t>
            </a:r>
            <a:r>
              <a:rPr lang="en-IN" sz="1200" b="1" dirty="0"/>
              <a:t> </a:t>
            </a:r>
            <a:r>
              <a:rPr lang="en-IN" sz="1200" b="1" i="0" u="none" strike="noStrike" dirty="0">
                <a:effectLst/>
                <a:latin typeface="Calibri" panose="020F0502020204030204" pitchFamily="34" charset="0"/>
              </a:rPr>
              <a:t>FLAG_DOCUMENT_5</a:t>
            </a:r>
            <a:r>
              <a:rPr lang="en-IN" sz="1200" b="1" dirty="0"/>
              <a:t> </a:t>
            </a:r>
            <a:r>
              <a:rPr lang="en-IN" sz="1200" b="1" i="0" u="none" strike="noStrike" dirty="0">
                <a:effectLst/>
                <a:latin typeface="Calibri" panose="020F0502020204030204" pitchFamily="34" charset="0"/>
              </a:rPr>
              <a:t>FLAG_DOCUMENT_6</a:t>
            </a:r>
            <a:r>
              <a:rPr lang="en-IN" sz="1200" b="1" dirty="0"/>
              <a:t> </a:t>
            </a:r>
            <a:r>
              <a:rPr lang="en-IN" sz="1200" b="1" i="0" u="none" strike="noStrike" dirty="0">
                <a:effectLst/>
                <a:latin typeface="Calibri" panose="020F0502020204030204" pitchFamily="34" charset="0"/>
              </a:rPr>
              <a:t>FLAG_DOCUMENT_7</a:t>
            </a:r>
            <a:r>
              <a:rPr lang="en-IN" sz="1200" b="1" dirty="0"/>
              <a:t> </a:t>
            </a:r>
            <a:r>
              <a:rPr lang="en-IN" sz="1200" b="1" i="0" u="none" strike="noStrike" dirty="0">
                <a:effectLst/>
                <a:latin typeface="Calibri" panose="020F0502020204030204" pitchFamily="34" charset="0"/>
              </a:rPr>
              <a:t>FLAG_DOCUMENT_8</a:t>
            </a:r>
            <a:r>
              <a:rPr lang="en-IN" sz="1200" b="1" dirty="0"/>
              <a:t> </a:t>
            </a:r>
            <a:r>
              <a:rPr lang="en-IN" sz="1200" b="1" i="0" u="none" strike="noStrike" dirty="0">
                <a:effectLst/>
                <a:latin typeface="Calibri" panose="020F0502020204030204" pitchFamily="34" charset="0"/>
              </a:rPr>
              <a:t>FLAG_DOCUMENT_9</a:t>
            </a:r>
            <a:r>
              <a:rPr lang="en-IN" sz="1200" b="1" dirty="0"/>
              <a:t> </a:t>
            </a:r>
            <a:r>
              <a:rPr lang="en-IN" sz="1200" b="1" i="0" u="none" strike="noStrike" dirty="0">
                <a:effectLst/>
                <a:latin typeface="Calibri" panose="020F0502020204030204" pitchFamily="34" charset="0"/>
              </a:rPr>
              <a:t>FLAG_DOCUMENT_10</a:t>
            </a:r>
            <a:r>
              <a:rPr lang="en-IN" sz="1200" b="1" dirty="0"/>
              <a:t> </a:t>
            </a:r>
            <a:r>
              <a:rPr lang="en-IN" sz="1200" b="1" i="0" u="none" strike="noStrike" dirty="0">
                <a:effectLst/>
                <a:latin typeface="Calibri" panose="020F0502020204030204" pitchFamily="34" charset="0"/>
              </a:rPr>
              <a:t>FLAG_DOCUMENT_11</a:t>
            </a:r>
            <a:r>
              <a:rPr lang="en-IN" sz="1200" b="1" dirty="0"/>
              <a:t> </a:t>
            </a:r>
            <a:r>
              <a:rPr lang="en-IN" sz="1200" b="1" i="0" u="none" strike="noStrike" dirty="0">
                <a:effectLst/>
                <a:latin typeface="Calibri" panose="020F0502020204030204" pitchFamily="34" charset="0"/>
              </a:rPr>
              <a:t>FLAG_DOCUMENT_12</a:t>
            </a:r>
            <a:r>
              <a:rPr lang="en-IN" sz="1200" b="1" dirty="0"/>
              <a:t> </a:t>
            </a:r>
            <a:r>
              <a:rPr lang="en-IN" sz="1200" b="1" i="0" u="none" strike="noStrike" dirty="0">
                <a:effectLst/>
                <a:latin typeface="Calibri" panose="020F0502020204030204" pitchFamily="34" charset="0"/>
              </a:rPr>
              <a:t>FLAG_DOCUMENT_13</a:t>
            </a:r>
            <a:r>
              <a:rPr lang="en-IN" sz="1200" b="1" dirty="0"/>
              <a:t> </a:t>
            </a:r>
            <a:r>
              <a:rPr lang="en-IN" sz="1200" b="1" i="0" u="none" strike="noStrike" dirty="0">
                <a:effectLst/>
                <a:latin typeface="Calibri" panose="020F0502020204030204" pitchFamily="34" charset="0"/>
              </a:rPr>
              <a:t>FLAG_DOCUMENT_14</a:t>
            </a:r>
            <a:r>
              <a:rPr lang="en-IN" sz="1200" b="1" dirty="0"/>
              <a:t> </a:t>
            </a:r>
            <a:r>
              <a:rPr lang="en-IN" sz="1200" b="1" i="0" u="none" strike="noStrike" dirty="0">
                <a:effectLst/>
                <a:latin typeface="Calibri" panose="020F0502020204030204" pitchFamily="34" charset="0"/>
              </a:rPr>
              <a:t>FLAG_DOCUMENT_15</a:t>
            </a:r>
            <a:r>
              <a:rPr lang="en-IN" sz="1200" b="1" dirty="0"/>
              <a:t> </a:t>
            </a:r>
            <a:r>
              <a:rPr lang="en-IN" sz="1200" b="1" i="0" u="none" strike="noStrike" dirty="0">
                <a:effectLst/>
                <a:latin typeface="Calibri" panose="020F0502020204030204" pitchFamily="34" charset="0"/>
              </a:rPr>
              <a:t>FLAG_DOCUMENT_16</a:t>
            </a:r>
            <a:r>
              <a:rPr lang="en-IN" sz="1200" b="1" dirty="0"/>
              <a:t> </a:t>
            </a:r>
            <a:r>
              <a:rPr lang="en-IN" sz="1200" b="1" i="0" u="none" strike="noStrike" dirty="0">
                <a:effectLst/>
                <a:latin typeface="Calibri" panose="020F0502020204030204" pitchFamily="34" charset="0"/>
              </a:rPr>
              <a:t>FLAG_DOCUMENT_17</a:t>
            </a:r>
            <a:r>
              <a:rPr lang="en-IN" sz="1200" b="1" dirty="0"/>
              <a:t> </a:t>
            </a:r>
            <a:r>
              <a:rPr lang="en-IN" sz="1200" b="1" i="0" u="none" strike="noStrike" dirty="0">
                <a:effectLst/>
                <a:latin typeface="Calibri" panose="020F0502020204030204" pitchFamily="34" charset="0"/>
              </a:rPr>
              <a:t>FLAG_DOCUMENT_18</a:t>
            </a:r>
            <a:r>
              <a:rPr lang="en-IN" sz="1200" b="1" dirty="0"/>
              <a:t> </a:t>
            </a:r>
            <a:r>
              <a:rPr lang="en-IN" sz="1200" b="1" i="0" u="none" strike="noStrike" dirty="0">
                <a:effectLst/>
                <a:latin typeface="Calibri" panose="020F0502020204030204" pitchFamily="34" charset="0"/>
              </a:rPr>
              <a:t>FLAG_DOCUMENT_19</a:t>
            </a:r>
            <a:r>
              <a:rPr lang="en-IN" sz="1200" b="1" dirty="0"/>
              <a:t> </a:t>
            </a:r>
            <a:r>
              <a:rPr lang="en-IN" sz="1200" b="1" i="0" u="none" strike="noStrike" dirty="0">
                <a:effectLst/>
                <a:latin typeface="Calibri" panose="020F0502020204030204" pitchFamily="34" charset="0"/>
              </a:rPr>
              <a:t>FLAG_DOCUMENT_20</a:t>
            </a:r>
            <a:r>
              <a:rPr lang="en-IN" sz="1200" b="1" dirty="0"/>
              <a:t> </a:t>
            </a:r>
            <a:r>
              <a:rPr lang="en-IN" sz="1200" b="1" i="0" u="none" strike="noStrike" dirty="0">
                <a:effectLst/>
                <a:latin typeface="Calibri" panose="020F0502020204030204" pitchFamily="34" charset="0"/>
              </a:rPr>
              <a:t>FLAG_DOCUMENT_21</a:t>
            </a:r>
            <a:r>
              <a:rPr lang="en-IN" sz="1200" b="1" dirty="0"/>
              <a:t> </a:t>
            </a:r>
            <a:r>
              <a:rPr lang="en-IN" sz="1200" b="1" i="0" u="none" strike="noStrike" dirty="0">
                <a:effectLst/>
                <a:latin typeface="Calibri" panose="020F0502020204030204" pitchFamily="34" charset="0"/>
              </a:rPr>
              <a:t>AMT_REQ_CREDIT_BUREAU_HOUR</a:t>
            </a:r>
            <a:r>
              <a:rPr lang="en-IN" sz="1200" b="1" dirty="0"/>
              <a:t> </a:t>
            </a:r>
            <a:r>
              <a:rPr lang="en-IN" sz="1200" b="1" i="0" u="none" strike="noStrike" dirty="0">
                <a:effectLst/>
                <a:latin typeface="Calibri" panose="020F0502020204030204" pitchFamily="34" charset="0"/>
              </a:rPr>
              <a:t>AMT_REQ_CREDIT_BUREAU_DAY</a:t>
            </a:r>
            <a:r>
              <a:rPr lang="en-IN" sz="1200" b="1" dirty="0"/>
              <a:t> </a:t>
            </a:r>
            <a:r>
              <a:rPr lang="en-IN" sz="1200" b="1" i="0" u="none" strike="noStrike" dirty="0">
                <a:effectLst/>
                <a:latin typeface="Calibri" panose="020F0502020204030204" pitchFamily="34" charset="0"/>
              </a:rPr>
              <a:t>AMT_REQ_CREDIT_BUREAU_WEEK</a:t>
            </a:r>
            <a:r>
              <a:rPr lang="en-IN" sz="1200" b="1" dirty="0"/>
              <a:t> </a:t>
            </a:r>
            <a:r>
              <a:rPr lang="en-IN" sz="1200" b="1" i="0" u="none" strike="noStrike" dirty="0">
                <a:effectLst/>
                <a:latin typeface="Calibri" panose="020F0502020204030204" pitchFamily="34" charset="0"/>
              </a:rPr>
              <a:t>AMT_REQ_CREDIT_BUREAU_MON</a:t>
            </a:r>
            <a:r>
              <a:rPr lang="en-IN" sz="1200" b="1" dirty="0"/>
              <a:t> </a:t>
            </a:r>
            <a:r>
              <a:rPr lang="en-IN" sz="1200" b="1" i="0" u="none" strike="noStrike" dirty="0">
                <a:effectLst/>
                <a:latin typeface="Calibri" panose="020F0502020204030204" pitchFamily="34" charset="0"/>
              </a:rPr>
              <a:t>AMT_REQ_CREDIT_BUREAU_QRT</a:t>
            </a:r>
            <a:r>
              <a:rPr lang="en-IN" sz="1200" b="1" dirty="0"/>
              <a:t> </a:t>
            </a:r>
            <a:r>
              <a:rPr lang="en-IN" sz="1200" b="1" i="0" u="none" strike="noStrike" dirty="0">
                <a:effectLst/>
                <a:latin typeface="Calibri" panose="020F0502020204030204" pitchFamily="34" charset="0"/>
              </a:rPr>
              <a:t>AMT_REQ_CREDIT_BUREAU_YEAR</a:t>
            </a:r>
            <a:r>
              <a:rPr lang="en-IN" sz="1200" b="1" dirty="0"/>
              <a:t> </a:t>
            </a:r>
          </a:p>
        </p:txBody>
      </p:sp>
      <p:graphicFrame>
        <p:nvGraphicFramePr>
          <p:cNvPr id="15" name="Diagram 14">
            <a:extLst>
              <a:ext uri="{FF2B5EF4-FFF2-40B4-BE49-F238E27FC236}">
                <a16:creationId xmlns:a16="http://schemas.microsoft.com/office/drawing/2014/main" id="{E5F95087-08CD-8E5A-EE99-BDCF7DC7F238}"/>
              </a:ext>
            </a:extLst>
          </p:cNvPr>
          <p:cNvGraphicFramePr/>
          <p:nvPr>
            <p:extLst>
              <p:ext uri="{D42A27DB-BD31-4B8C-83A1-F6EECF244321}">
                <p14:modId xmlns:p14="http://schemas.microsoft.com/office/powerpoint/2010/main" val="2624406521"/>
              </p:ext>
            </p:extLst>
          </p:nvPr>
        </p:nvGraphicFramePr>
        <p:xfrm>
          <a:off x="7312093" y="877078"/>
          <a:ext cx="3418112" cy="19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TextBox 15">
            <a:extLst>
              <a:ext uri="{FF2B5EF4-FFF2-40B4-BE49-F238E27FC236}">
                <a16:creationId xmlns:a16="http://schemas.microsoft.com/office/drawing/2014/main" id="{E95EE432-575C-1AF5-2984-B172127734A2}"/>
              </a:ext>
            </a:extLst>
          </p:cNvPr>
          <p:cNvSpPr txBox="1"/>
          <p:nvPr/>
        </p:nvSpPr>
        <p:spPr>
          <a:xfrm>
            <a:off x="933061" y="2845465"/>
            <a:ext cx="5162940" cy="369332"/>
          </a:xfrm>
          <a:prstGeom prst="rect">
            <a:avLst/>
          </a:prstGeom>
          <a:noFill/>
        </p:spPr>
        <p:txBody>
          <a:bodyPr wrap="square" rtlCol="0">
            <a:spAutoFit/>
          </a:bodyPr>
          <a:lstStyle/>
          <a:p>
            <a:r>
              <a:rPr lang="en-IN" b="1" u="sng" dirty="0">
                <a:latin typeface="Calibri" panose="020F0502020204030204" pitchFamily="34" charset="0"/>
                <a:cs typeface="Calibri" panose="020F0502020204030204" pitchFamily="34" charset="0"/>
              </a:rPr>
              <a:t>List of deleted columns from Application workbook</a:t>
            </a:r>
          </a:p>
        </p:txBody>
      </p:sp>
    </p:spTree>
    <p:extLst>
      <p:ext uri="{BB962C8B-B14F-4D97-AF65-F5344CB8AC3E}">
        <p14:creationId xmlns:p14="http://schemas.microsoft.com/office/powerpoint/2010/main" val="335163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C8A231F-7619-B895-D6B3-1B9571DFBAD6}"/>
              </a:ext>
            </a:extLst>
          </p:cNvPr>
          <p:cNvSpPr txBox="1"/>
          <p:nvPr/>
        </p:nvSpPr>
        <p:spPr>
          <a:xfrm>
            <a:off x="772108" y="716626"/>
            <a:ext cx="4854251" cy="2062103"/>
          </a:xfrm>
          <a:prstGeom prst="rect">
            <a:avLst/>
          </a:prstGeom>
          <a:noFill/>
        </p:spPr>
        <p:txBody>
          <a:bodyPr wrap="square">
            <a:spAutoFit/>
          </a:bodyPr>
          <a:lstStyle/>
          <a:p>
            <a:r>
              <a:rPr lang="en-US" sz="1600" dirty="0">
                <a:latin typeface="Calibri" panose="020F0502020204030204" pitchFamily="34" charset="0"/>
                <a:cs typeface="Calibri" panose="020F0502020204030204" pitchFamily="34" charset="0"/>
              </a:rPr>
              <a:t>B. Identify Outliers in the Dataset: Outliers can significantly impact the analysis and distort the results. You need to identify outliers in the loan application dataset.</a:t>
            </a:r>
          </a:p>
          <a:p>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Task: Detect and identify outliers in the dataset using Excel statistical functions and features, focusing on numerical variables.</a:t>
            </a:r>
            <a:endParaRPr lang="en-IN" sz="1600" dirty="0">
              <a:latin typeface="Calibri" panose="020F0502020204030204" pitchFamily="34" charset="0"/>
              <a:cs typeface="Calibri" panose="020F0502020204030204" pitchFamily="34" charset="0"/>
            </a:endParaRPr>
          </a:p>
        </p:txBody>
      </p:sp>
      <p:graphicFrame>
        <p:nvGraphicFramePr>
          <p:cNvPr id="6" name="Diagram 5">
            <a:extLst>
              <a:ext uri="{FF2B5EF4-FFF2-40B4-BE49-F238E27FC236}">
                <a16:creationId xmlns:a16="http://schemas.microsoft.com/office/drawing/2014/main" id="{1E399CFB-32FD-F44E-F22C-72A3DC040747}"/>
              </a:ext>
            </a:extLst>
          </p:cNvPr>
          <p:cNvGraphicFramePr/>
          <p:nvPr>
            <p:extLst>
              <p:ext uri="{D42A27DB-BD31-4B8C-83A1-F6EECF244321}">
                <p14:modId xmlns:p14="http://schemas.microsoft.com/office/powerpoint/2010/main" val="2674444837"/>
              </p:ext>
            </p:extLst>
          </p:nvPr>
        </p:nvGraphicFramePr>
        <p:xfrm>
          <a:off x="7312093" y="877078"/>
          <a:ext cx="3418112" cy="19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 name="Picture 9">
            <a:extLst>
              <a:ext uri="{FF2B5EF4-FFF2-40B4-BE49-F238E27FC236}">
                <a16:creationId xmlns:a16="http://schemas.microsoft.com/office/drawing/2014/main" id="{D53C4682-CC5E-78DD-82F7-232A291E1653}"/>
              </a:ext>
            </a:extLst>
          </p:cNvPr>
          <p:cNvPicPr>
            <a:picLocks noChangeAspect="1"/>
          </p:cNvPicPr>
          <p:nvPr/>
        </p:nvPicPr>
        <p:blipFill>
          <a:blip r:embed="rId7"/>
          <a:stretch>
            <a:fillRect/>
          </a:stretch>
        </p:blipFill>
        <p:spPr>
          <a:xfrm>
            <a:off x="1339792" y="3397936"/>
            <a:ext cx="3718882" cy="2743438"/>
          </a:xfrm>
          <a:prstGeom prst="rect">
            <a:avLst/>
          </a:prstGeom>
        </p:spPr>
      </p:pic>
      <p:pic>
        <p:nvPicPr>
          <p:cNvPr id="12" name="Picture 11">
            <a:extLst>
              <a:ext uri="{FF2B5EF4-FFF2-40B4-BE49-F238E27FC236}">
                <a16:creationId xmlns:a16="http://schemas.microsoft.com/office/drawing/2014/main" id="{1AFEB7AC-9317-239B-EEE2-973CED812301}"/>
              </a:ext>
            </a:extLst>
          </p:cNvPr>
          <p:cNvPicPr>
            <a:picLocks noChangeAspect="1"/>
          </p:cNvPicPr>
          <p:nvPr/>
        </p:nvPicPr>
        <p:blipFill>
          <a:blip r:embed="rId8"/>
          <a:stretch>
            <a:fillRect/>
          </a:stretch>
        </p:blipFill>
        <p:spPr>
          <a:xfrm>
            <a:off x="7133326" y="3397936"/>
            <a:ext cx="3718882" cy="2743438"/>
          </a:xfrm>
          <a:prstGeom prst="rect">
            <a:avLst/>
          </a:prstGeom>
        </p:spPr>
      </p:pic>
    </p:spTree>
    <p:extLst>
      <p:ext uri="{BB962C8B-B14F-4D97-AF65-F5344CB8AC3E}">
        <p14:creationId xmlns:p14="http://schemas.microsoft.com/office/powerpoint/2010/main" val="1832738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4955B0-D7CF-ED86-2575-D7C08D15F48F}"/>
              </a:ext>
            </a:extLst>
          </p:cNvPr>
          <p:cNvSpPr txBox="1"/>
          <p:nvPr/>
        </p:nvSpPr>
        <p:spPr>
          <a:xfrm>
            <a:off x="716125" y="708756"/>
            <a:ext cx="4704961" cy="2062103"/>
          </a:xfrm>
          <a:prstGeom prst="rect">
            <a:avLst/>
          </a:prstGeom>
          <a:noFill/>
        </p:spPr>
        <p:txBody>
          <a:bodyPr wrap="square">
            <a:spAutoFit/>
          </a:bodyPr>
          <a:lstStyle/>
          <a:p>
            <a:r>
              <a:rPr lang="en-US" sz="1600" dirty="0">
                <a:latin typeface="Calibri" panose="020F0502020204030204" pitchFamily="34" charset="0"/>
                <a:cs typeface="Calibri" panose="020F0502020204030204" pitchFamily="34" charset="0"/>
              </a:rPr>
              <a:t>C. Analyze Data Imbalance: Data imbalance can affect the accuracy of the analysis, especially for binary classification problems. Understanding the data distribution is crucial for building reliable models.</a:t>
            </a:r>
          </a:p>
          <a:p>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Task: Determine if there is data imbalance in the loan application dataset and calculate the ratio of data imbalance using Excel functions.</a:t>
            </a:r>
            <a:endParaRPr lang="en-IN" sz="1600" dirty="0">
              <a:latin typeface="Calibri" panose="020F0502020204030204" pitchFamily="34" charset="0"/>
              <a:cs typeface="Calibri" panose="020F0502020204030204" pitchFamily="34" charset="0"/>
            </a:endParaRPr>
          </a:p>
        </p:txBody>
      </p:sp>
      <p:graphicFrame>
        <p:nvGraphicFramePr>
          <p:cNvPr id="6" name="Diagram 5">
            <a:extLst>
              <a:ext uri="{FF2B5EF4-FFF2-40B4-BE49-F238E27FC236}">
                <a16:creationId xmlns:a16="http://schemas.microsoft.com/office/drawing/2014/main" id="{1153DAB5-049C-F485-BFB1-C008C2FBC7B8}"/>
              </a:ext>
            </a:extLst>
          </p:cNvPr>
          <p:cNvGraphicFramePr/>
          <p:nvPr>
            <p:extLst>
              <p:ext uri="{D42A27DB-BD31-4B8C-83A1-F6EECF244321}">
                <p14:modId xmlns:p14="http://schemas.microsoft.com/office/powerpoint/2010/main" val="2652213657"/>
              </p:ext>
            </p:extLst>
          </p:nvPr>
        </p:nvGraphicFramePr>
        <p:xfrm>
          <a:off x="7312093" y="877078"/>
          <a:ext cx="3418112" cy="19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Chart 6">
            <a:extLst>
              <a:ext uri="{FF2B5EF4-FFF2-40B4-BE49-F238E27FC236}">
                <a16:creationId xmlns:a16="http://schemas.microsoft.com/office/drawing/2014/main" id="{90DD9683-B483-25ED-5028-5D25E5E5C7AE}"/>
              </a:ext>
            </a:extLst>
          </p:cNvPr>
          <p:cNvGraphicFramePr>
            <a:graphicFrameLocks/>
          </p:cNvGraphicFramePr>
          <p:nvPr>
            <p:extLst>
              <p:ext uri="{D42A27DB-BD31-4B8C-83A1-F6EECF244321}">
                <p14:modId xmlns:p14="http://schemas.microsoft.com/office/powerpoint/2010/main" val="4046027670"/>
              </p:ext>
            </p:extLst>
          </p:nvPr>
        </p:nvGraphicFramePr>
        <p:xfrm>
          <a:off x="1536985" y="3406044"/>
          <a:ext cx="3063240" cy="27432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Chart 7">
            <a:extLst>
              <a:ext uri="{FF2B5EF4-FFF2-40B4-BE49-F238E27FC236}">
                <a16:creationId xmlns:a16="http://schemas.microsoft.com/office/drawing/2014/main" id="{D62E5F2A-7C2F-EE37-974B-84745BAF08C9}"/>
              </a:ext>
            </a:extLst>
          </p:cNvPr>
          <p:cNvGraphicFramePr>
            <a:graphicFrameLocks/>
          </p:cNvGraphicFramePr>
          <p:nvPr>
            <p:extLst>
              <p:ext uri="{D42A27DB-BD31-4B8C-83A1-F6EECF244321}">
                <p14:modId xmlns:p14="http://schemas.microsoft.com/office/powerpoint/2010/main" val="3890859874"/>
              </p:ext>
            </p:extLst>
          </p:nvPr>
        </p:nvGraphicFramePr>
        <p:xfrm>
          <a:off x="5960084" y="3429000"/>
          <a:ext cx="5273040" cy="274320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7216167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Quotable</Template>
  <TotalTime>164</TotalTime>
  <Words>1830</Words>
  <Application>Microsoft Office PowerPoint</Application>
  <PresentationFormat>Widescreen</PresentationFormat>
  <Paragraphs>285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Wingdings 2</vt:lpstr>
      <vt:lpstr>Quotable</vt:lpstr>
      <vt:lpstr>PowerPoint Presentation</vt:lpstr>
      <vt:lpstr>Project Description</vt:lpstr>
      <vt:lpstr>Approach and Tech Stack</vt:lpstr>
      <vt:lpstr>Hypothesis</vt:lpstr>
      <vt:lpstr>PowerPoint Presentation</vt:lpstr>
      <vt:lpstr>Insights</vt:lpstr>
      <vt:lpstr>PowerPoint Presentation</vt:lpstr>
      <vt:lpstr>PowerPoint Presentation</vt:lpstr>
      <vt:lpstr>PowerPoint Presentation</vt:lpstr>
      <vt:lpstr>PowerPoint Presentation</vt:lpstr>
      <vt:lpstr>PowerPoint Presentation</vt:lpstr>
      <vt:lpstr>PowerPoint Presentation</vt:lpstr>
      <vt:lpstr>Inference</vt:lpstr>
      <vt:lpstr>Link to Workbooks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Loan Case Study</dc:title>
  <dc:creator>Sheevam Chakraborty</dc:creator>
  <cp:lastModifiedBy>Sheevam Chakraborty</cp:lastModifiedBy>
  <cp:revision>7</cp:revision>
  <dcterms:created xsi:type="dcterms:W3CDTF">2023-12-21T17:27:33Z</dcterms:created>
  <dcterms:modified xsi:type="dcterms:W3CDTF">2023-12-21T20:11:40Z</dcterms:modified>
</cp:coreProperties>
</file>

<file path=docProps/thumbnail.jpeg>
</file>